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AF1"/>
          </a:solidFill>
        </a:fill>
      </a:tcStyle>
    </a:wholeTbl>
    <a:band2H>
      <a:tcTxStyle/>
      <a:tcStyle>
        <a:tcBdr/>
        <a:fill>
          <a:solidFill>
            <a:srgbClr val="FAFC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3ED"/>
          </a:solidFill>
        </a:fill>
      </a:tcStyle>
    </a:wholeTbl>
    <a:band2H>
      <a:tcTxStyle/>
      <a:tcStyle>
        <a:tcBdr/>
        <a:fill>
          <a:solidFill>
            <a:srgbClr val="E7F2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ECB"/>
          </a:solidFill>
        </a:fill>
      </a:tcStyle>
    </a:wholeTbl>
    <a:band2H>
      <a:tcTxStyle/>
      <a:tcStyle>
        <a:tcBdr/>
        <a:fill>
          <a:solidFill>
            <a:srgbClr val="FCEF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30" autoAdjust="0"/>
  </p:normalViewPr>
  <p:slideViewPr>
    <p:cSldViewPr snapToGrid="0">
      <p:cViewPr varScale="1">
        <p:scale>
          <a:sx n="83" d="100"/>
          <a:sy n="83" d="100"/>
        </p:scale>
        <p:origin x="18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3473199999999994E-2"/>
          <c:y val="5.4782400000000002E-2"/>
          <c:w val="0.93152699999999999"/>
          <c:h val="0.77467600000000003"/>
        </c:manualLayout>
      </c:layout>
      <c:barChart>
        <c:barDir val="col"/>
        <c:grouping val="stacked"/>
        <c:varyColors val="0"/>
        <c:ser>
          <c:idx val="0"/>
          <c:order val="0"/>
          <c:tx>
            <c:strRef>
              <c:f>Sheet1!$A$2</c:f>
              <c:strCache>
                <c:ptCount val="1"/>
                <c:pt idx="0">
                  <c:v>Quantitative</c:v>
                </c:pt>
              </c:strCache>
            </c:strRef>
          </c:tx>
          <c:spPr>
            <a:solidFill>
              <a:srgbClr val="00B0F0"/>
            </a:solidFill>
            <a:ln w="12700" cap="flat">
              <a:noFill/>
              <a:miter lim="400000"/>
            </a:ln>
            <a:effectLst/>
          </c:spPr>
          <c:invertIfNegative val="0"/>
          <c:cat>
            <c:strRef>
              <c:f>Sheet1!$B$1:$E$1</c:f>
              <c:strCache>
                <c:ptCount val="4"/>
                <c:pt idx="0">
                  <c:v>UCT</c:v>
                </c:pt>
                <c:pt idx="1">
                  <c:v>UCT plus</c:v>
                </c:pt>
                <c:pt idx="2">
                  <c:v>CCT </c:v>
                </c:pt>
                <c:pt idx="3">
                  <c:v>CCT plus</c:v>
                </c:pt>
              </c:strCache>
            </c:strRef>
          </c:cat>
          <c:val>
            <c:numRef>
              <c:f>Sheet1!$B$2:$E$2</c:f>
              <c:numCache>
                <c:formatCode>General</c:formatCode>
                <c:ptCount val="4"/>
                <c:pt idx="0">
                  <c:v>2</c:v>
                </c:pt>
                <c:pt idx="1">
                  <c:v>2</c:v>
                </c:pt>
                <c:pt idx="2">
                  <c:v>6</c:v>
                </c:pt>
                <c:pt idx="3">
                  <c:v>5</c:v>
                </c:pt>
              </c:numCache>
            </c:numRef>
          </c:val>
          <c:extLst>
            <c:ext xmlns:c16="http://schemas.microsoft.com/office/drawing/2014/chart" uri="{C3380CC4-5D6E-409C-BE32-E72D297353CC}">
              <c16:uniqueId val="{00000000-8E5C-4725-B81B-9C1321C2467F}"/>
            </c:ext>
          </c:extLst>
        </c:ser>
        <c:ser>
          <c:idx val="1"/>
          <c:order val="1"/>
          <c:tx>
            <c:strRef>
              <c:f>Sheet1!$A$3</c:f>
              <c:strCache>
                <c:ptCount val="1"/>
                <c:pt idx="0">
                  <c:v>Qualitative</c:v>
                </c:pt>
              </c:strCache>
            </c:strRef>
          </c:tx>
          <c:spPr>
            <a:solidFill>
              <a:srgbClr val="990099"/>
            </a:solidFill>
            <a:ln w="12700" cap="flat">
              <a:noFill/>
              <a:miter lim="400000"/>
            </a:ln>
            <a:effectLst/>
          </c:spPr>
          <c:invertIfNegative val="0"/>
          <c:cat>
            <c:strRef>
              <c:f>Sheet1!$B$1:$E$1</c:f>
              <c:strCache>
                <c:ptCount val="4"/>
                <c:pt idx="0">
                  <c:v>UCT</c:v>
                </c:pt>
                <c:pt idx="1">
                  <c:v>UCT plus</c:v>
                </c:pt>
                <c:pt idx="2">
                  <c:v>CCT </c:v>
                </c:pt>
                <c:pt idx="3">
                  <c:v>CCT plus</c:v>
                </c:pt>
              </c:strCache>
            </c:strRef>
          </c:cat>
          <c:val>
            <c:numRef>
              <c:f>Sheet1!$B$3:$E$3</c:f>
              <c:numCache>
                <c:formatCode>General</c:formatCode>
                <c:ptCount val="4"/>
                <c:pt idx="0">
                  <c:v>3</c:v>
                </c:pt>
                <c:pt idx="1">
                  <c:v>1</c:v>
                </c:pt>
                <c:pt idx="3">
                  <c:v>4</c:v>
                </c:pt>
              </c:numCache>
            </c:numRef>
          </c:val>
          <c:extLst>
            <c:ext xmlns:c16="http://schemas.microsoft.com/office/drawing/2014/chart" uri="{C3380CC4-5D6E-409C-BE32-E72D297353CC}">
              <c16:uniqueId val="{00000001-8E5C-4725-B81B-9C1321C2467F}"/>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2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0" i="0" u="none" strike="noStrike">
                <a:solidFill>
                  <a:srgbClr val="000000"/>
                </a:solidFill>
                <a:latin typeface="Arial"/>
              </a:defRPr>
            </a:pPr>
            <a:endParaRPr lang="en-US"/>
          </a:p>
        </c:txPr>
        <c:crossAx val="2094734552"/>
        <c:crosses val="autoZero"/>
        <c:crossBetween val="between"/>
        <c:majorUnit val="2.25"/>
        <c:minorUnit val="1.125"/>
      </c:valAx>
      <c:spPr>
        <a:noFill/>
        <a:ln w="12700" cap="flat">
          <a:noFill/>
          <a:miter lim="400000"/>
        </a:ln>
        <a:effectLst/>
      </c:spPr>
    </c:plotArea>
    <c:legend>
      <c:legendPos val="b"/>
      <c:layout>
        <c:manualLayout>
          <c:xMode val="edge"/>
          <c:yMode val="edge"/>
          <c:x val="0.21984300000000001"/>
          <c:y val="0.93271800000000005"/>
          <c:w val="0.596831"/>
          <c:h val="6.7282400000000006E-2"/>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3019099999999995E-2"/>
          <c:y val="5.41868E-2"/>
          <c:w val="0.93198099999999995"/>
          <c:h val="0.69645500000000005"/>
        </c:manualLayout>
      </c:layout>
      <c:barChart>
        <c:barDir val="col"/>
        <c:grouping val="stacked"/>
        <c:varyColors val="0"/>
        <c:ser>
          <c:idx val="0"/>
          <c:order val="0"/>
          <c:tx>
            <c:strRef>
              <c:f>Sheet1!$A$2</c:f>
              <c:strCache>
                <c:ptCount val="1"/>
                <c:pt idx="0">
                  <c:v>Quantitative</c:v>
                </c:pt>
              </c:strCache>
            </c:strRef>
          </c:tx>
          <c:spPr>
            <a:solidFill>
              <a:srgbClr val="00B0F0"/>
            </a:solidFill>
            <a:ln w="12700" cap="flat">
              <a:noFill/>
              <a:miter lim="400000"/>
            </a:ln>
            <a:effectLst/>
          </c:spPr>
          <c:invertIfNegative val="0"/>
          <c:cat>
            <c:strRef>
              <c:f>Sheet1!$B$1:$E$1</c:f>
              <c:strCache>
                <c:ptCount val="4"/>
                <c:pt idx="0">
                  <c:v>LAC</c:v>
                </c:pt>
                <c:pt idx="1">
                  <c:v>SSA</c:v>
                </c:pt>
                <c:pt idx="2">
                  <c:v>MENA</c:v>
                </c:pt>
                <c:pt idx="3">
                  <c:v>Asia</c:v>
                </c:pt>
              </c:strCache>
            </c:strRef>
          </c:cat>
          <c:val>
            <c:numRef>
              <c:f>Sheet1!$B$2:$E$2</c:f>
              <c:numCache>
                <c:formatCode>General</c:formatCode>
                <c:ptCount val="4"/>
                <c:pt idx="0">
                  <c:v>11</c:v>
                </c:pt>
                <c:pt idx="1">
                  <c:v>3</c:v>
                </c:pt>
                <c:pt idx="2">
                  <c:v>0</c:v>
                </c:pt>
                <c:pt idx="3">
                  <c:v>1</c:v>
                </c:pt>
              </c:numCache>
            </c:numRef>
          </c:val>
          <c:extLst>
            <c:ext xmlns:c16="http://schemas.microsoft.com/office/drawing/2014/chart" uri="{C3380CC4-5D6E-409C-BE32-E72D297353CC}">
              <c16:uniqueId val="{00000000-0102-4294-BE3B-D9240276C928}"/>
            </c:ext>
          </c:extLst>
        </c:ser>
        <c:ser>
          <c:idx val="1"/>
          <c:order val="1"/>
          <c:tx>
            <c:strRef>
              <c:f>Sheet1!$A$3</c:f>
              <c:strCache>
                <c:ptCount val="1"/>
                <c:pt idx="0">
                  <c:v>Qualitative</c:v>
                </c:pt>
              </c:strCache>
            </c:strRef>
          </c:tx>
          <c:spPr>
            <a:solidFill>
              <a:srgbClr val="990099"/>
            </a:solidFill>
            <a:ln w="12700" cap="flat">
              <a:noFill/>
              <a:miter lim="400000"/>
            </a:ln>
            <a:effectLst/>
          </c:spPr>
          <c:invertIfNegative val="0"/>
          <c:cat>
            <c:strRef>
              <c:f>Sheet1!$B$1:$E$1</c:f>
              <c:strCache>
                <c:ptCount val="4"/>
                <c:pt idx="0">
                  <c:v>LAC</c:v>
                </c:pt>
                <c:pt idx="1">
                  <c:v>SSA</c:v>
                </c:pt>
                <c:pt idx="2">
                  <c:v>MENA</c:v>
                </c:pt>
                <c:pt idx="3">
                  <c:v>Asia</c:v>
                </c:pt>
              </c:strCache>
            </c:strRef>
          </c:cat>
          <c:val>
            <c:numRef>
              <c:f>Sheet1!$B$3:$E$3</c:f>
              <c:numCache>
                <c:formatCode>General</c:formatCode>
                <c:ptCount val="4"/>
                <c:pt idx="0">
                  <c:v>4</c:v>
                </c:pt>
                <c:pt idx="1">
                  <c:v>3</c:v>
                </c:pt>
                <c:pt idx="2">
                  <c:v>1</c:v>
                </c:pt>
                <c:pt idx="3">
                  <c:v>0</c:v>
                </c:pt>
              </c:numCache>
            </c:numRef>
          </c:val>
          <c:extLst>
            <c:ext xmlns:c16="http://schemas.microsoft.com/office/drawing/2014/chart" uri="{C3380CC4-5D6E-409C-BE32-E72D297353CC}">
              <c16:uniqueId val="{00000001-0102-4294-BE3B-D9240276C928}"/>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2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000000"/>
                </a:solidFill>
                <a:latin typeface="Arial"/>
              </a:defRPr>
            </a:pPr>
            <a:endParaRPr lang="en-US"/>
          </a:p>
        </c:txPr>
        <c:crossAx val="2094734552"/>
        <c:crosses val="autoZero"/>
        <c:crossBetween val="between"/>
        <c:majorUnit val="4"/>
        <c:minorUnit val="2"/>
      </c:valAx>
      <c:spPr>
        <a:noFill/>
        <a:ln w="12700" cap="flat">
          <a:noFill/>
          <a:miter lim="400000"/>
        </a:ln>
        <a:effectLst/>
      </c:spPr>
    </c:plotArea>
    <c:legend>
      <c:legendPos val="b"/>
      <c:layout>
        <c:manualLayout>
          <c:xMode val="edge"/>
          <c:yMode val="edge"/>
          <c:x val="0.293709"/>
          <c:y val="0.87912599999999996"/>
          <c:w val="0.50432600000000005"/>
          <c:h val="0.120874"/>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6604899999999999E-2"/>
          <c:y val="5.1175999999999999E-2"/>
          <c:w val="0.90839499999999995"/>
          <c:h val="0.77307400000000004"/>
        </c:manualLayout>
      </c:layout>
      <c:barChart>
        <c:barDir val="col"/>
        <c:grouping val="stacked"/>
        <c:varyColors val="0"/>
        <c:ser>
          <c:idx val="0"/>
          <c:order val="0"/>
          <c:tx>
            <c:strRef>
              <c:f>Sheet1!$B$1</c:f>
              <c:strCache>
                <c:ptCount val="1"/>
                <c:pt idx="0">
                  <c:v>Quantiative </c:v>
                </c:pt>
              </c:strCache>
            </c:strRef>
          </c:tx>
          <c:spPr>
            <a:solidFill>
              <a:srgbClr val="00B0F0"/>
            </a:solidFill>
            <a:ln w="12700" cap="flat">
              <a:noFill/>
              <a:miter lim="400000"/>
            </a:ln>
            <a:effectLst/>
          </c:spPr>
          <c:invertIfNegative val="0"/>
          <c:cat>
            <c:strRef>
              <c:f>Sheet1!$A$2:$A$5</c:f>
              <c:strCache>
                <c:ptCount val="4"/>
                <c:pt idx="0">
                  <c:v>Decrease</c:v>
                </c:pt>
                <c:pt idx="1">
                  <c:v>Mixed</c:v>
                </c:pt>
                <c:pt idx="2">
                  <c:v>Increase</c:v>
                </c:pt>
                <c:pt idx="3">
                  <c:v>No relationship identified</c:v>
                </c:pt>
              </c:strCache>
            </c:strRef>
          </c:cat>
          <c:val>
            <c:numRef>
              <c:f>Sheet1!$B$2:$B$5</c:f>
              <c:numCache>
                <c:formatCode>General</c:formatCode>
                <c:ptCount val="4"/>
                <c:pt idx="0">
                  <c:v>11</c:v>
                </c:pt>
                <c:pt idx="1">
                  <c:v>1</c:v>
                </c:pt>
                <c:pt idx="2">
                  <c:v>0</c:v>
                </c:pt>
                <c:pt idx="3">
                  <c:v>2</c:v>
                </c:pt>
              </c:numCache>
            </c:numRef>
          </c:val>
          <c:extLst>
            <c:ext xmlns:c16="http://schemas.microsoft.com/office/drawing/2014/chart" uri="{C3380CC4-5D6E-409C-BE32-E72D297353CC}">
              <c16:uniqueId val="{00000000-F100-41B2-9227-2B3F127B273B}"/>
            </c:ext>
          </c:extLst>
        </c:ser>
        <c:ser>
          <c:idx val="1"/>
          <c:order val="1"/>
          <c:tx>
            <c:strRef>
              <c:f>Sheet1!$C$1</c:f>
              <c:strCache>
                <c:ptCount val="1"/>
                <c:pt idx="0">
                  <c:v>Qualitative</c:v>
                </c:pt>
              </c:strCache>
            </c:strRef>
          </c:tx>
          <c:spPr>
            <a:solidFill>
              <a:srgbClr val="990099"/>
            </a:solidFill>
            <a:ln w="12700" cap="flat">
              <a:noFill/>
              <a:miter lim="400000"/>
            </a:ln>
            <a:effectLst/>
          </c:spPr>
          <c:invertIfNegative val="0"/>
          <c:cat>
            <c:strRef>
              <c:f>Sheet1!$A$2:$A$5</c:f>
              <c:strCache>
                <c:ptCount val="4"/>
                <c:pt idx="0">
                  <c:v>Decrease</c:v>
                </c:pt>
                <c:pt idx="1">
                  <c:v>Mixed</c:v>
                </c:pt>
                <c:pt idx="2">
                  <c:v>Increase</c:v>
                </c:pt>
                <c:pt idx="3">
                  <c:v>No relationship identified</c:v>
                </c:pt>
              </c:strCache>
            </c:strRef>
          </c:cat>
          <c:val>
            <c:numRef>
              <c:f>Sheet1!$C$2:$C$5</c:f>
              <c:numCache>
                <c:formatCode>General</c:formatCode>
                <c:ptCount val="4"/>
                <c:pt idx="0">
                  <c:v>5</c:v>
                </c:pt>
                <c:pt idx="1">
                  <c:v>1</c:v>
                </c:pt>
                <c:pt idx="2">
                  <c:v>0</c:v>
                </c:pt>
                <c:pt idx="3">
                  <c:v>2</c:v>
                </c:pt>
              </c:numCache>
            </c:numRef>
          </c:val>
          <c:extLst>
            <c:ext xmlns:c16="http://schemas.microsoft.com/office/drawing/2014/chart" uri="{C3380CC4-5D6E-409C-BE32-E72D297353CC}">
              <c16:uniqueId val="{00000001-F100-41B2-9227-2B3F127B273B}"/>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2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1" i="0" u="none" strike="noStrike">
                <a:solidFill>
                  <a:srgbClr val="000000"/>
                </a:solidFill>
                <a:latin typeface="Arial"/>
              </a:defRPr>
            </a:pPr>
            <a:endParaRPr lang="en-US"/>
          </a:p>
        </c:txPr>
        <c:crossAx val="2094734552"/>
        <c:crosses val="autoZero"/>
        <c:crossBetween val="between"/>
        <c:majorUnit val="4"/>
        <c:minorUnit val="2"/>
      </c:valAx>
      <c:spPr>
        <a:noFill/>
        <a:ln w="12700" cap="flat">
          <a:noFill/>
          <a:miter lim="400000"/>
        </a:ln>
        <a:effectLst/>
      </c:spPr>
    </c:plotArea>
    <c:legend>
      <c:legendPos val="b"/>
      <c:layout>
        <c:manualLayout>
          <c:xMode val="edge"/>
          <c:yMode val="edge"/>
          <c:x val="0.19414799999999999"/>
          <c:y val="0.93632400000000005"/>
          <c:w val="0.63664699999999996"/>
          <c:h val="6.3675999999999996E-2"/>
        </c:manualLayout>
      </c:layout>
      <c:overlay val="1"/>
      <c:spPr>
        <a:noFill/>
        <a:ln w="12700" cap="flat">
          <a:noFill/>
          <a:miter lim="400000"/>
        </a:ln>
        <a:effectLst/>
      </c:spPr>
      <c:txPr>
        <a:bodyPr rot="0"/>
        <a:lstStyle/>
        <a:p>
          <a:pPr>
            <a:defRPr sz="1200" b="1"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934600000000001"/>
          <c:y val="5.15638E-2"/>
          <c:w val="0.801481"/>
          <c:h val="0.77144800000000002"/>
        </c:manualLayout>
      </c:layout>
      <c:barChart>
        <c:barDir val="col"/>
        <c:grouping val="stacked"/>
        <c:varyColors val="0"/>
        <c:ser>
          <c:idx val="0"/>
          <c:order val="0"/>
          <c:tx>
            <c:strRef>
              <c:f>Sheet1!$B$1</c:f>
              <c:strCache>
                <c:ptCount val="1"/>
                <c:pt idx="0">
                  <c:v>Decrease</c:v>
                </c:pt>
              </c:strCache>
            </c:strRef>
          </c:tx>
          <c:spPr>
            <a:solidFill>
              <a:srgbClr val="92D050"/>
            </a:solidFill>
            <a:ln w="12700" cap="flat">
              <a:noFill/>
              <a:miter lim="400000"/>
            </a:ln>
            <a:effectLst/>
          </c:spPr>
          <c:invertIfNegative val="0"/>
          <c:cat>
            <c:strRef>
              <c:f>Sheet1!$A$2:$A$4</c:f>
              <c:strCache>
                <c:ptCount val="3"/>
                <c:pt idx="0">
                  <c:v>Controlling/ psycological/ economic</c:v>
                </c:pt>
                <c:pt idx="1">
                  <c:v>Emotional </c:v>
                </c:pt>
                <c:pt idx="2">
                  <c:v>Physical and/or sexual </c:v>
                </c:pt>
              </c:strCache>
            </c:strRef>
          </c:cat>
          <c:val>
            <c:numRef>
              <c:f>Sheet1!$B$2:$B$4</c:f>
              <c:numCache>
                <c:formatCode>General</c:formatCode>
                <c:ptCount val="3"/>
                <c:pt idx="0">
                  <c:v>5</c:v>
                </c:pt>
                <c:pt idx="1">
                  <c:v>1</c:v>
                </c:pt>
                <c:pt idx="2">
                  <c:v>15</c:v>
                </c:pt>
              </c:numCache>
            </c:numRef>
          </c:val>
          <c:extLst>
            <c:ext xmlns:c16="http://schemas.microsoft.com/office/drawing/2014/chart" uri="{C3380CC4-5D6E-409C-BE32-E72D297353CC}">
              <c16:uniqueId val="{00000000-1FEA-493C-9572-6D4353CF5F86}"/>
            </c:ext>
          </c:extLst>
        </c:ser>
        <c:ser>
          <c:idx val="1"/>
          <c:order val="1"/>
          <c:tx>
            <c:strRef>
              <c:f>Sheet1!$C$1</c:f>
              <c:strCache>
                <c:ptCount val="1"/>
                <c:pt idx="0">
                  <c:v>Increase</c:v>
                </c:pt>
              </c:strCache>
            </c:strRef>
          </c:tx>
          <c:spPr>
            <a:solidFill>
              <a:srgbClr val="FFC000"/>
            </a:solidFill>
            <a:ln w="12700" cap="flat">
              <a:noFill/>
              <a:miter lim="400000"/>
            </a:ln>
            <a:effectLst/>
          </c:spPr>
          <c:invertIfNegative val="0"/>
          <c:cat>
            <c:strRef>
              <c:f>Sheet1!$A$2:$A$4</c:f>
              <c:strCache>
                <c:ptCount val="3"/>
                <c:pt idx="0">
                  <c:v>Controlling/ psycological/ economic</c:v>
                </c:pt>
                <c:pt idx="1">
                  <c:v>Emotional </c:v>
                </c:pt>
                <c:pt idx="2">
                  <c:v>Physical and/or sexual </c:v>
                </c:pt>
              </c:strCache>
            </c:strRef>
          </c:cat>
          <c:val>
            <c:numRef>
              <c:f>Sheet1!$C$2:$C$4</c:f>
              <c:numCache>
                <c:formatCode>General</c:formatCode>
                <c:ptCount val="3"/>
                <c:pt idx="0">
                  <c:v>0</c:v>
                </c:pt>
                <c:pt idx="1">
                  <c:v>1</c:v>
                </c:pt>
                <c:pt idx="2">
                  <c:v>0</c:v>
                </c:pt>
              </c:numCache>
            </c:numRef>
          </c:val>
          <c:extLst>
            <c:ext xmlns:c16="http://schemas.microsoft.com/office/drawing/2014/chart" uri="{C3380CC4-5D6E-409C-BE32-E72D297353CC}">
              <c16:uniqueId val="{00000001-1FEA-493C-9572-6D4353CF5F86}"/>
            </c:ext>
          </c:extLst>
        </c:ser>
        <c:ser>
          <c:idx val="2"/>
          <c:order val="2"/>
          <c:tx>
            <c:strRef>
              <c:f>Sheet1!$D$1</c:f>
              <c:strCache>
                <c:ptCount val="1"/>
                <c:pt idx="0">
                  <c:v>Not significant</c:v>
                </c:pt>
              </c:strCache>
            </c:strRef>
          </c:tx>
          <c:spPr>
            <a:solidFill>
              <a:srgbClr val="A6A6A6"/>
            </a:solidFill>
            <a:ln w="12700" cap="flat">
              <a:noFill/>
              <a:miter lim="400000"/>
            </a:ln>
            <a:effectLst/>
          </c:spPr>
          <c:invertIfNegative val="0"/>
          <c:cat>
            <c:strRef>
              <c:f>Sheet1!$A$2:$A$4</c:f>
              <c:strCache>
                <c:ptCount val="3"/>
                <c:pt idx="0">
                  <c:v>Controlling/ psycological/ economic</c:v>
                </c:pt>
                <c:pt idx="1">
                  <c:v>Emotional </c:v>
                </c:pt>
                <c:pt idx="2">
                  <c:v>Physical and/or sexual </c:v>
                </c:pt>
              </c:strCache>
            </c:strRef>
          </c:cat>
          <c:val>
            <c:numRef>
              <c:f>Sheet1!$D$2:$D$4</c:f>
              <c:numCache>
                <c:formatCode>General</c:formatCode>
                <c:ptCount val="3"/>
                <c:pt idx="0">
                  <c:v>8</c:v>
                </c:pt>
                <c:pt idx="1">
                  <c:v>11</c:v>
                </c:pt>
                <c:pt idx="2">
                  <c:v>19</c:v>
                </c:pt>
              </c:numCache>
            </c:numRef>
          </c:val>
          <c:extLst>
            <c:ext xmlns:c16="http://schemas.microsoft.com/office/drawing/2014/chart" uri="{C3380CC4-5D6E-409C-BE32-E72D297353CC}">
              <c16:uniqueId val="{00000002-1FEA-493C-9572-6D4353CF5F86}"/>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2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1" i="0" u="none" strike="noStrike">
                <a:solidFill>
                  <a:srgbClr val="000000"/>
                </a:solidFill>
                <a:latin typeface="Arial"/>
              </a:defRPr>
            </a:pPr>
            <a:endParaRPr lang="en-US"/>
          </a:p>
        </c:txPr>
        <c:crossAx val="2094734552"/>
        <c:crosses val="autoZero"/>
        <c:crossBetween val="between"/>
        <c:majorUnit val="10"/>
        <c:minorUnit val="5"/>
      </c:valAx>
      <c:spPr>
        <a:noFill/>
        <a:ln w="12700" cap="flat">
          <a:noFill/>
          <a:miter lim="400000"/>
        </a:ln>
        <a:effectLst/>
      </c:spPr>
    </c:plotArea>
    <c:legend>
      <c:legendPos val="b"/>
      <c:layout>
        <c:manualLayout>
          <c:xMode val="edge"/>
          <c:yMode val="edge"/>
          <c:x val="0.140793"/>
          <c:y val="0.93593599999999999"/>
          <c:w val="0.76789300000000005"/>
          <c:h val="6.4063800000000004E-2"/>
        </c:manualLayout>
      </c:layout>
      <c:overlay val="1"/>
      <c:spPr>
        <a:noFill/>
        <a:ln w="12700" cap="flat">
          <a:noFill/>
          <a:miter lim="400000"/>
        </a:ln>
        <a:effectLst/>
      </c:spPr>
      <c:txPr>
        <a:bodyPr rot="0"/>
        <a:lstStyle/>
        <a:p>
          <a:pPr>
            <a:defRPr sz="1200" b="1"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t>No date cut offs, however qual ranged from 1999 – 2014 with most from 2011 onwards. </a:t>
            </a:r>
          </a:p>
          <a:p>
            <a:endParaRPr/>
          </a:p>
          <a:p>
            <a:r>
              <a:t>Consolidated criteria for reporting qualitative research (COREQ) checklist: a 32-item checklist for interviews and focus group discussions to assess the quality of the qualitative studies that have been included in this review (Tong et al, 2007). Two independent researchers scored the articles using three domains (1) research team and reflexivity, (ii) study design and methods, and (iii) data analysis and reporting, to give it a score of high, medium or low quality. We did not exclude any studies according to this assessment but report on the scores achieved by each study for reference.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Published? Quant (7 published, 8 technical reports/working papers), Qual (2 published, 7 working papers/technical reports)</a:t>
            </a:r>
          </a:p>
          <a:p>
            <a:endParaRPr/>
          </a:p>
          <a:p>
            <a:r>
              <a:t>2/3 of studies were CCTs &amp; CCT plus</a:t>
            </a:r>
          </a:p>
          <a:p>
            <a:r>
              <a:t>A little over half were govt</a:t>
            </a:r>
          </a:p>
          <a:p>
            <a:r>
              <a:t>2/3 in LAC</a:t>
            </a:r>
          </a:p>
          <a:p>
            <a:endParaRPr/>
          </a:p>
          <a:p>
            <a:r>
              <a:t>If not a lump sum transfer, most programs delivered benefits on a monthly basis, most were means targeted (poverty or demographic) and ranged from 6-50% of pre-program consumption exp.</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a:defRPr b="1"/>
            </a:pPr>
            <a:r>
              <a:rPr dirty="0"/>
              <a:t>Talking points:</a:t>
            </a:r>
          </a:p>
          <a:p>
            <a:endParaRPr dirty="0"/>
          </a:p>
          <a:p>
            <a:r>
              <a:rPr dirty="0"/>
              <a:t>This pathway operates at household level, regardless of who receives the money</a:t>
            </a:r>
          </a:p>
          <a:p>
            <a:endParaRPr dirty="0"/>
          </a:p>
          <a:p>
            <a:pPr>
              <a:defRPr b="1"/>
            </a:pPr>
            <a:r>
              <a:rPr dirty="0"/>
              <a:t>CT and decreased poverty:  </a:t>
            </a:r>
          </a:p>
          <a:p>
            <a:endParaRPr dirty="0"/>
          </a:p>
          <a:p>
            <a:pPr marL="171450" indent="-171450">
              <a:buSzPct val="100000"/>
              <a:buFont typeface="Arial"/>
              <a:buChar char="•"/>
            </a:pPr>
            <a:r>
              <a:rPr dirty="0"/>
              <a:t>Large and robust literature across regions and </a:t>
            </a:r>
            <a:r>
              <a:rPr dirty="0" err="1"/>
              <a:t>programme</a:t>
            </a:r>
            <a:r>
              <a:rPr dirty="0"/>
              <a:t> typologies showing that CT’s have significant positive impacts on a range of </a:t>
            </a:r>
            <a:r>
              <a:rPr dirty="0" err="1"/>
              <a:t>hh</a:t>
            </a:r>
            <a:r>
              <a:rPr dirty="0"/>
              <a:t> level economic security outcomes</a:t>
            </a:r>
          </a:p>
          <a:p>
            <a:pPr marL="171450" indent="-171450">
              <a:buSzPct val="100000"/>
              <a:buFont typeface="Arial"/>
              <a:buChar char="•"/>
            </a:pPr>
            <a:r>
              <a:rPr dirty="0"/>
              <a:t>Also, growing literature on documenting positive local economy impacts of CT’s (implying spill-overs</a:t>
            </a:r>
          </a:p>
          <a:p>
            <a:pPr marL="171450" indent="-171450">
              <a:buSzPct val="100000"/>
              <a:buFont typeface="Arial"/>
              <a:buChar char="•"/>
            </a:pPr>
            <a:r>
              <a:rPr dirty="0"/>
              <a:t>Program design and implementation characteristics such as relative size of transfer, regularity and duration of benefits is important</a:t>
            </a:r>
          </a:p>
          <a:p>
            <a:endParaRPr dirty="0"/>
          </a:p>
          <a:p>
            <a:pPr>
              <a:defRPr b="1"/>
            </a:pPr>
            <a:r>
              <a:rPr dirty="0"/>
              <a:t>Economic security and emotional wellbeing</a:t>
            </a:r>
          </a:p>
          <a:p>
            <a:pPr marL="171450" indent="-171450">
              <a:buSzPct val="100000"/>
              <a:buFont typeface="Arial"/>
              <a:buChar char="•"/>
            </a:pPr>
            <a:r>
              <a:rPr dirty="0"/>
              <a:t>Increasing evidence that poverty and poor mental health are linked in a two-way</a:t>
            </a:r>
          </a:p>
          <a:p>
            <a:pPr marL="171450" indent="-171450">
              <a:buSzPct val="100000"/>
              <a:buFont typeface="Arial"/>
              <a:buChar char="•"/>
            </a:pPr>
            <a:endParaRPr dirty="0"/>
          </a:p>
          <a:p>
            <a:pPr>
              <a:defRPr b="1"/>
            </a:pPr>
            <a:r>
              <a:rPr dirty="0"/>
              <a:t>Emotional wellbeing and IPV</a:t>
            </a:r>
          </a:p>
          <a:p>
            <a:pPr marL="171450" indent="-171450">
              <a:buSzPct val="100000"/>
              <a:buFont typeface="Arial"/>
              <a:buChar char="•"/>
            </a:pPr>
            <a:r>
              <a:rPr dirty="0"/>
              <a:t>Evidence suggests that the relationship between poor mental health and IPV </a:t>
            </a:r>
            <a:r>
              <a:rPr dirty="0" err="1"/>
              <a:t>victimisation</a:t>
            </a:r>
            <a:r>
              <a:rPr dirty="0"/>
              <a:t> is bidirectional</a:t>
            </a:r>
          </a:p>
          <a:p>
            <a:pPr marL="171450" indent="-171450">
              <a:buSzPct val="100000"/>
              <a:buFont typeface="Arial"/>
              <a:buChar char="•"/>
            </a:pPr>
            <a:r>
              <a:rPr dirty="0"/>
              <a:t>Situational stress and IPV have also been documented</a:t>
            </a:r>
          </a:p>
          <a:p>
            <a:endParaRPr dirty="0"/>
          </a:p>
          <a:p>
            <a:pPr>
              <a:defRPr b="1"/>
            </a:pPr>
            <a:r>
              <a:rPr dirty="0"/>
              <a:t>Economic security, alcohol abuse and IPV</a:t>
            </a:r>
          </a:p>
          <a:p>
            <a:pPr marL="171450" indent="-171450">
              <a:buSzPct val="100000"/>
              <a:buFont typeface="Arial"/>
              <a:buChar char="•"/>
            </a:pPr>
            <a:r>
              <a:rPr dirty="0"/>
              <a:t>Robust body of evidence from LMIC’s show a strong and consistent association between men’s use of alcohol and women’s risk of IPV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defRPr b="1"/>
            </a:pPr>
            <a:r>
              <a:t>Talking points</a:t>
            </a:r>
          </a:p>
          <a:p>
            <a:endParaRPr/>
          </a:p>
          <a:p>
            <a:pPr marL="171450" indent="-171450">
              <a:buSzPct val="100000"/>
              <a:buFont typeface="Arial"/>
              <a:buChar char="•"/>
            </a:pPr>
            <a:r>
              <a:t>This pathway seems to be particularly relevant in poorest households </a:t>
            </a:r>
          </a:p>
          <a:p>
            <a:pPr marL="171450" indent="-171450">
              <a:buSzPct val="100000"/>
              <a:buFont typeface="Arial"/>
              <a:buChar char="•"/>
            </a:pPr>
            <a:r>
              <a:t>If money used for temptation goods then more conflict and IPV could result, however there is very little evidence for the use of CT to buy temptation goods</a:t>
            </a:r>
          </a:p>
          <a:p>
            <a:pPr marL="171450" indent="-171450">
              <a:buSzPct val="100000"/>
              <a:buFont typeface="Arial"/>
              <a:buChar char="•"/>
            </a:pPr>
            <a:r>
              <a:t>More cash can reduce marital conflict over money or it can increase conflict if the money is diverted to temptation goods or partners disagree on how the money is spent.</a:t>
            </a:r>
          </a:p>
          <a:p>
            <a:pPr marL="171450" indent="-171450">
              <a:buSzPct val="100000"/>
              <a:buFont typeface="Arial"/>
              <a:buChar char="•"/>
            </a:pPr>
            <a:r>
              <a:t>CT helped to pay for a number of items such as school fees, medical bills or immediate needs </a:t>
            </a:r>
          </a:p>
          <a:p>
            <a:pPr marL="171450" indent="-171450">
              <a:buSzPct val="100000"/>
              <a:buFont typeface="Arial"/>
              <a:buChar char="•"/>
              <a:defRPr b="1"/>
            </a:pPr>
            <a:r>
              <a:t>LESS</a:t>
            </a:r>
            <a:r>
              <a:rPr b="0"/>
              <a:t> evidence for people using the money in temptation goods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defRPr b="1"/>
            </a:pPr>
            <a:r>
              <a:t>Talking points</a:t>
            </a:r>
          </a:p>
          <a:p>
            <a:endParaRPr/>
          </a:p>
          <a:p>
            <a:pPr marL="171450" indent="-171450">
              <a:buSzPct val="100000"/>
              <a:buFont typeface="Arial"/>
              <a:buChar char="•"/>
            </a:pPr>
            <a:r>
              <a:t>Also mixed results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the far-left box represent different elements of the program design that can influence its impact, such as the size, frequency and duration of transfers, and the targeting criteria, including the particular vulnerability and poverty profiles of the beneficiary population and whether or not women are explicit recipients of the transfer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102" name="Body Level One…"/>
          <p:cNvSpPr txBox="1">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49" y="1681163"/>
            <a:ext cx="3887393"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2057400"/>
            <a:ext cx="2949180"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51368" y="6404293"/>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eghna.ranganathan@lshtm.ac.uk" TargetMode="External"/><Relationship Id="rId2" Type="http://schemas.openxmlformats.org/officeDocument/2006/relationships/hyperlink" Target="mailto:Ana.Buller@lshtm.ac.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1" y="762000"/>
            <a:ext cx="9265423" cy="3886200"/>
          </a:xfrm>
          <a:prstGeom prst="rect">
            <a:avLst/>
          </a:prstGeom>
        </p:spPr>
        <p:txBody>
          <a:bodyPr/>
          <a:lstStyle/>
          <a:p>
            <a:pPr>
              <a:lnSpc>
                <a:spcPct val="100000"/>
              </a:lnSpc>
              <a:defRPr sz="2800" b="1">
                <a:latin typeface="Arial"/>
                <a:ea typeface="Arial"/>
                <a:cs typeface="Arial"/>
                <a:sym typeface="Arial"/>
              </a:defRPr>
            </a:pPr>
            <a:r>
              <a:t>A Mixed Methods Review of Cash Transfers </a:t>
            </a:r>
            <a:br/>
            <a:r>
              <a:t>&amp; Intimate Partner Violence in LMICs</a:t>
            </a:r>
            <a:br/>
            <a:br/>
            <a:r>
              <a:t>*An Inside View*</a:t>
            </a:r>
            <a:br/>
            <a:br/>
            <a:br/>
            <a:r>
              <a:rPr sz="1900"/>
              <a:t>AM Buller, A Peterman, M Ranganathan, </a:t>
            </a:r>
            <a:br>
              <a:rPr sz="1900"/>
            </a:br>
            <a:r>
              <a:rPr sz="1900"/>
              <a:t>A Bleile, M Hidrobo &amp; L Heise</a:t>
            </a:r>
            <a:br>
              <a:rPr sz="1900"/>
            </a:br>
            <a:br>
              <a:rPr sz="1900"/>
            </a:br>
            <a:endParaRPr sz="1900"/>
          </a:p>
        </p:txBody>
      </p:sp>
      <p:pic>
        <p:nvPicPr>
          <p:cNvPr id="113" name="Picture 4" descr="Picture 4"/>
          <p:cNvPicPr>
            <a:picLocks noChangeAspect="1"/>
          </p:cNvPicPr>
          <p:nvPr/>
        </p:nvPicPr>
        <p:blipFill>
          <a:blip r:embed="rId2">
            <a:extLst/>
          </a:blip>
          <a:stretch>
            <a:fillRect/>
          </a:stretch>
        </p:blipFill>
        <p:spPr>
          <a:xfrm>
            <a:off x="6132815" y="5593817"/>
            <a:ext cx="2514601" cy="954600"/>
          </a:xfrm>
          <a:prstGeom prst="rect">
            <a:avLst/>
          </a:prstGeom>
          <a:ln w="12700">
            <a:miter lim="400000"/>
          </a:ln>
        </p:spPr>
      </p:pic>
      <p:pic>
        <p:nvPicPr>
          <p:cNvPr id="114" name="Picture 3" descr="Picture 3"/>
          <p:cNvPicPr>
            <a:picLocks noChangeAspect="1"/>
          </p:cNvPicPr>
          <p:nvPr/>
        </p:nvPicPr>
        <p:blipFill>
          <a:blip r:embed="rId3">
            <a:extLst/>
          </a:blip>
          <a:stretch>
            <a:fillRect/>
          </a:stretch>
        </p:blipFill>
        <p:spPr>
          <a:xfrm>
            <a:off x="3733800" y="5629778"/>
            <a:ext cx="1905000" cy="1015275"/>
          </a:xfrm>
          <a:prstGeom prst="rect">
            <a:avLst/>
          </a:prstGeom>
          <a:ln w="12700">
            <a:miter lim="400000"/>
          </a:ln>
        </p:spPr>
      </p:pic>
      <p:pic>
        <p:nvPicPr>
          <p:cNvPr id="115" name="Picture 6" descr="Picture 6"/>
          <p:cNvPicPr>
            <a:picLocks noChangeAspect="1"/>
          </p:cNvPicPr>
          <p:nvPr/>
        </p:nvPicPr>
        <p:blipFill>
          <a:blip r:embed="rId4">
            <a:extLst/>
          </a:blip>
          <a:stretch>
            <a:fillRect/>
          </a:stretch>
        </p:blipFill>
        <p:spPr>
          <a:xfrm>
            <a:off x="489734" y="5592105"/>
            <a:ext cx="1941754" cy="9546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ontent Placeholder 2"/>
          <p:cNvSpPr txBox="1">
            <a:spLocks noGrp="1"/>
          </p:cNvSpPr>
          <p:nvPr>
            <p:ph type="body" sz="quarter" idx="1"/>
          </p:nvPr>
        </p:nvSpPr>
        <p:spPr>
          <a:xfrm>
            <a:off x="381514" y="1308233"/>
            <a:ext cx="4171951" cy="2827890"/>
          </a:xfrm>
          <a:prstGeom prst="rect">
            <a:avLst/>
          </a:prstGeom>
        </p:spPr>
        <p:txBody>
          <a:bodyPr/>
          <a:lstStyle/>
          <a:p>
            <a:pPr marL="0" indent="0">
              <a:buSzTx/>
              <a:buNone/>
              <a:defRPr sz="2000" i="1"/>
            </a:pPr>
            <a:r>
              <a:t>“There had been many fights. Because children needed many things that we could not have afforded. I asked my husband and he used to say there is no money. Then I used to get upset and started to yell. </a:t>
            </a:r>
            <a:r>
              <a:rPr b="1">
                <a:solidFill>
                  <a:srgbClr val="00B0F0"/>
                </a:solidFill>
              </a:rPr>
              <a:t>We had many fights because of poverty. Not only for us, for all poor, fights come from suffering</a:t>
            </a:r>
            <a:r>
              <a:rPr>
                <a:solidFill>
                  <a:srgbClr val="00B0F0"/>
                </a:solidFill>
              </a:rPr>
              <a:t>”</a:t>
            </a:r>
          </a:p>
        </p:txBody>
      </p:sp>
      <p:sp>
        <p:nvSpPr>
          <p:cNvPr id="184" name="Rectangle 3"/>
          <p:cNvSpPr txBox="1"/>
          <p:nvPr/>
        </p:nvSpPr>
        <p:spPr>
          <a:xfrm>
            <a:off x="381514" y="4136121"/>
            <a:ext cx="4093030" cy="3666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Arial"/>
                <a:ea typeface="Arial"/>
                <a:cs typeface="Arial"/>
                <a:sym typeface="Arial"/>
              </a:defRPr>
            </a:lvl1pPr>
          </a:lstStyle>
          <a:p>
            <a:r>
              <a:t>Female from IDI in CCT plus in-kind transfers in Turkey (Yidrim et al. 2014)</a:t>
            </a:r>
          </a:p>
        </p:txBody>
      </p:sp>
      <p:pic>
        <p:nvPicPr>
          <p:cNvPr id="185" name="Picture 4" descr="Picture 4"/>
          <p:cNvPicPr>
            <a:picLocks noChangeAspect="1"/>
          </p:cNvPicPr>
          <p:nvPr/>
        </p:nvPicPr>
        <p:blipFill>
          <a:blip r:embed="rId2">
            <a:extLst/>
          </a:blip>
          <a:stretch>
            <a:fillRect/>
          </a:stretch>
        </p:blipFill>
        <p:spPr>
          <a:xfrm>
            <a:off x="5029200" y="762000"/>
            <a:ext cx="3743848" cy="494416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Content Placeholder 3" descr="Content Placeholder 3"/>
          <p:cNvPicPr>
            <a:picLocks noChangeAspect="1"/>
          </p:cNvPicPr>
          <p:nvPr/>
        </p:nvPicPr>
        <p:blipFill>
          <a:blip r:embed="rId3">
            <a:extLst/>
          </a:blip>
          <a:stretch>
            <a:fillRect/>
          </a:stretch>
        </p:blipFill>
        <p:spPr>
          <a:xfrm>
            <a:off x="419100" y="2213568"/>
            <a:ext cx="7239000" cy="2282232"/>
          </a:xfrm>
          <a:prstGeom prst="rect">
            <a:avLst/>
          </a:prstGeom>
          <a:ln w="12700">
            <a:miter lim="400000"/>
          </a:ln>
        </p:spPr>
      </p:pic>
      <p:pic>
        <p:nvPicPr>
          <p:cNvPr id="188" name="Picture 4" descr="Picture 4"/>
          <p:cNvPicPr>
            <a:picLocks noChangeAspect="1"/>
          </p:cNvPicPr>
          <p:nvPr/>
        </p:nvPicPr>
        <p:blipFill>
          <a:blip r:embed="rId4">
            <a:extLst/>
          </a:blip>
          <a:stretch>
            <a:fillRect/>
          </a:stretch>
        </p:blipFill>
        <p:spPr>
          <a:xfrm>
            <a:off x="3276600" y="0"/>
            <a:ext cx="2438400" cy="2208108"/>
          </a:xfrm>
          <a:prstGeom prst="rect">
            <a:avLst/>
          </a:prstGeom>
          <a:ln w="12700">
            <a:miter lim="400000"/>
          </a:ln>
        </p:spPr>
      </p:pic>
      <p:sp>
        <p:nvSpPr>
          <p:cNvPr id="189" name="Content Placeholder 2"/>
          <p:cNvSpPr txBox="1"/>
          <p:nvPr/>
        </p:nvSpPr>
        <p:spPr>
          <a:xfrm>
            <a:off x="304800" y="5227637"/>
            <a:ext cx="8020050" cy="170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8600" indent="-228600">
              <a:lnSpc>
                <a:spcPct val="90000"/>
              </a:lnSpc>
              <a:spcBef>
                <a:spcPts val="1300"/>
              </a:spcBef>
              <a:buClr>
                <a:srgbClr val="00B0F0"/>
              </a:buClr>
              <a:buSzPct val="111000"/>
              <a:buChar char="✓"/>
              <a:defRPr>
                <a:latin typeface="Arial"/>
                <a:ea typeface="Arial"/>
                <a:cs typeface="Arial"/>
                <a:sym typeface="Arial"/>
              </a:defRPr>
            </a:pPr>
            <a:r>
              <a:t>11 </a:t>
            </a:r>
            <a:r>
              <a:rPr>
                <a:solidFill>
                  <a:srgbClr val="00B0F0"/>
                </a:solidFill>
              </a:rPr>
              <a:t>quantitative</a:t>
            </a:r>
            <a:r>
              <a:t> and 5 </a:t>
            </a:r>
            <a:r>
              <a:rPr>
                <a:solidFill>
                  <a:srgbClr val="00B0F0"/>
                </a:solidFill>
              </a:rPr>
              <a:t>qualitative</a:t>
            </a:r>
            <a:r>
              <a:t> supported pathway</a:t>
            </a:r>
            <a:endParaRPr sz="2800"/>
          </a:p>
          <a:p>
            <a:pPr marL="228600" indent="-228600">
              <a:lnSpc>
                <a:spcPct val="90000"/>
              </a:lnSpc>
              <a:spcBef>
                <a:spcPts val="1300"/>
              </a:spcBef>
              <a:buClr>
                <a:srgbClr val="00B0F0"/>
              </a:buClr>
              <a:buSzPct val="111000"/>
              <a:buChar char="✓"/>
              <a:defRPr>
                <a:latin typeface="Arial"/>
                <a:ea typeface="Arial"/>
                <a:cs typeface="Arial"/>
                <a:sym typeface="Arial"/>
              </a:defRPr>
            </a:pPr>
            <a:r>
              <a:t>Large body of literature with mixed/inconclusive  findings</a:t>
            </a:r>
            <a:endParaRPr sz="2800"/>
          </a:p>
          <a:p>
            <a:pPr marL="228600" indent="-228600">
              <a:lnSpc>
                <a:spcPct val="90000"/>
              </a:lnSpc>
              <a:spcBef>
                <a:spcPts val="1300"/>
              </a:spcBef>
              <a:buClr>
                <a:srgbClr val="00B0F0"/>
              </a:buClr>
              <a:buSzPct val="111000"/>
              <a:buChar char="✓"/>
              <a:defRPr>
                <a:latin typeface="Arial"/>
                <a:ea typeface="Arial"/>
                <a:cs typeface="Arial"/>
                <a:sym typeface="Arial"/>
              </a:defRPr>
            </a:pPr>
            <a:r>
              <a:t>Operates at the individual level</a:t>
            </a:r>
            <a:endParaRPr sz="2800"/>
          </a:p>
        </p:txBody>
      </p:sp>
      <p:grpSp>
        <p:nvGrpSpPr>
          <p:cNvPr id="192" name="Down Arrow 6"/>
          <p:cNvGrpSpPr/>
          <p:nvPr/>
        </p:nvGrpSpPr>
        <p:grpSpPr>
          <a:xfrm>
            <a:off x="7772400" y="1981200"/>
            <a:ext cx="990601" cy="1600201"/>
            <a:chOff x="0" y="0"/>
            <a:chExt cx="990600" cy="1600200"/>
          </a:xfrm>
        </p:grpSpPr>
        <p:sp>
          <p:nvSpPr>
            <p:cNvPr id="190" name="Shape"/>
            <p:cNvSpPr/>
            <p:nvPr/>
          </p:nvSpPr>
          <p:spPr>
            <a:xfrm>
              <a:off x="0" y="0"/>
              <a:ext cx="990601" cy="1600201"/>
            </a:xfrm>
            <a:custGeom>
              <a:avLst/>
              <a:gdLst/>
              <a:ahLst/>
              <a:cxnLst>
                <a:cxn ang="0">
                  <a:pos x="wd2" y="hd2"/>
                </a:cxn>
                <a:cxn ang="5400000">
                  <a:pos x="wd2" y="hd2"/>
                </a:cxn>
                <a:cxn ang="10800000">
                  <a:pos x="wd2" y="hd2"/>
                </a:cxn>
                <a:cxn ang="16200000">
                  <a:pos x="wd2" y="hd2"/>
                </a:cxn>
              </a:cxnLst>
              <a:rect l="0" t="0" r="r" b="b"/>
              <a:pathLst>
                <a:path w="21600" h="21600" extrusionOk="0">
                  <a:moveTo>
                    <a:pt x="0" y="14914"/>
                  </a:moveTo>
                  <a:lnTo>
                    <a:pt x="5400" y="14914"/>
                  </a:lnTo>
                  <a:lnTo>
                    <a:pt x="5400" y="0"/>
                  </a:lnTo>
                  <a:lnTo>
                    <a:pt x="16200" y="0"/>
                  </a:lnTo>
                  <a:lnTo>
                    <a:pt x="16200" y="14914"/>
                  </a:lnTo>
                  <a:lnTo>
                    <a:pt x="21600" y="14914"/>
                  </a:lnTo>
                  <a:lnTo>
                    <a:pt x="10800" y="21600"/>
                  </a:lnTo>
                  <a:close/>
                </a:path>
              </a:pathLst>
            </a:custGeom>
            <a:solidFill>
              <a:srgbClr val="ADB9CA"/>
            </a:solidFill>
            <a:ln w="6350" cap="flat">
              <a:solidFill>
                <a:srgbClr val="8497B0"/>
              </a:solidFill>
              <a:prstDash val="solid"/>
              <a:miter lim="800000"/>
            </a:ln>
            <a:effectLst/>
          </p:spPr>
          <p:txBody>
            <a:bodyPr wrap="square" lIns="45719" tIns="45719" rIns="45719" bIns="45719" numCol="1" anchor="ctr">
              <a:noAutofit/>
            </a:bodyPr>
            <a:lstStyle/>
            <a:p>
              <a:pPr algn="ctr"/>
              <a:endParaRPr/>
            </a:p>
          </p:txBody>
        </p:sp>
        <p:sp>
          <p:nvSpPr>
            <p:cNvPr id="191" name="IPV"/>
            <p:cNvSpPr txBox="1"/>
            <p:nvPr/>
          </p:nvSpPr>
          <p:spPr>
            <a:xfrm>
              <a:off x="247650" y="497205"/>
              <a:ext cx="4953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lstStyle>
            <a:p>
              <a:r>
                <a:t>IPV</a:t>
              </a:r>
            </a:p>
          </p:txBody>
        </p:sp>
      </p:grpSp>
      <p:grpSp>
        <p:nvGrpSpPr>
          <p:cNvPr id="195" name="Up Arrow 7"/>
          <p:cNvGrpSpPr/>
          <p:nvPr/>
        </p:nvGrpSpPr>
        <p:grpSpPr>
          <a:xfrm>
            <a:off x="7772400" y="3555358"/>
            <a:ext cx="990601" cy="1584864"/>
            <a:chOff x="0" y="0"/>
            <a:chExt cx="990600" cy="1584863"/>
          </a:xfrm>
        </p:grpSpPr>
        <p:sp>
          <p:nvSpPr>
            <p:cNvPr id="193" name="Shape"/>
            <p:cNvSpPr/>
            <p:nvPr/>
          </p:nvSpPr>
          <p:spPr>
            <a:xfrm>
              <a:off x="0" y="-1"/>
              <a:ext cx="990601" cy="1584864"/>
            </a:xfrm>
            <a:custGeom>
              <a:avLst/>
              <a:gdLst/>
              <a:ahLst/>
              <a:cxnLst>
                <a:cxn ang="0">
                  <a:pos x="wd2" y="hd2"/>
                </a:cxn>
                <a:cxn ang="5400000">
                  <a:pos x="wd2" y="hd2"/>
                </a:cxn>
                <a:cxn ang="10800000">
                  <a:pos x="wd2" y="hd2"/>
                </a:cxn>
                <a:cxn ang="16200000">
                  <a:pos x="wd2" y="hd2"/>
                </a:cxn>
              </a:cxnLst>
              <a:rect l="0" t="0" r="r" b="b"/>
              <a:pathLst>
                <a:path w="21600" h="21600" extrusionOk="0">
                  <a:moveTo>
                    <a:pt x="0" y="6750"/>
                  </a:moveTo>
                  <a:lnTo>
                    <a:pt x="10800" y="0"/>
                  </a:lnTo>
                  <a:lnTo>
                    <a:pt x="21600" y="6750"/>
                  </a:lnTo>
                  <a:lnTo>
                    <a:pt x="16200" y="6750"/>
                  </a:lnTo>
                  <a:lnTo>
                    <a:pt x="16200" y="21600"/>
                  </a:lnTo>
                  <a:lnTo>
                    <a:pt x="5400" y="21600"/>
                  </a:lnTo>
                  <a:lnTo>
                    <a:pt x="5400" y="6750"/>
                  </a:lnTo>
                  <a:close/>
                </a:path>
              </a:pathLst>
            </a:custGeom>
            <a:solidFill>
              <a:srgbClr val="ADB9CA"/>
            </a:solidFill>
            <a:ln w="12700" cap="flat">
              <a:solidFill>
                <a:srgbClr val="8497B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4" name="IPV"/>
            <p:cNvSpPr txBox="1"/>
            <p:nvPr/>
          </p:nvSpPr>
          <p:spPr>
            <a:xfrm>
              <a:off x="247650" y="737186"/>
              <a:ext cx="4953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lstStyle>
            <a:p>
              <a:r>
                <a:t>IPV</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txBox="1">
            <a:spLocks noGrp="1"/>
          </p:cNvSpPr>
          <p:nvPr>
            <p:ph type="body" sz="quarter" idx="1"/>
          </p:nvPr>
        </p:nvSpPr>
        <p:spPr>
          <a:xfrm>
            <a:off x="761999" y="1143000"/>
            <a:ext cx="3439888" cy="3200400"/>
          </a:xfrm>
          <a:prstGeom prst="rect">
            <a:avLst/>
          </a:prstGeom>
        </p:spPr>
        <p:txBody>
          <a:bodyPr/>
          <a:lstStyle/>
          <a:p>
            <a:pPr marL="0" indent="0">
              <a:buSzTx/>
              <a:buNone/>
              <a:defRPr sz="1600">
                <a:latin typeface="Arial"/>
                <a:ea typeface="Arial"/>
                <a:cs typeface="Arial"/>
                <a:sym typeface="Arial"/>
              </a:defRPr>
            </a:pPr>
            <a:r>
              <a:t>“</a:t>
            </a:r>
            <a:r>
              <a:rPr i="1"/>
              <a:t>Earlier, … my husband would sometimes sell household items without consulting me. </a:t>
            </a:r>
            <a:r>
              <a:rPr b="1" i="1">
                <a:solidFill>
                  <a:srgbClr val="00B0F0"/>
                </a:solidFill>
              </a:rPr>
              <a:t>But now that I have my own money, I can have a say on how to spend income. </a:t>
            </a:r>
            <a:r>
              <a:rPr i="1"/>
              <a:t>..With the money, a woman may buy seedlings for planting, and hire an ox-plough or tractor or casual labor to dig for her. In case of GBV, the man cannot complain that the woman has made-off with his money or his crops from the garden</a:t>
            </a:r>
            <a:r>
              <a:rPr i="1">
                <a:latin typeface="+mj-lt"/>
                <a:ea typeface="+mj-ea"/>
                <a:cs typeface="+mj-cs"/>
                <a:sym typeface="Calibri"/>
              </a:rPr>
              <a:t>.”</a:t>
            </a:r>
          </a:p>
        </p:txBody>
      </p:sp>
      <p:sp>
        <p:nvSpPr>
          <p:cNvPr id="200" name="Rectangle 3"/>
          <p:cNvSpPr txBox="1"/>
          <p:nvPr/>
        </p:nvSpPr>
        <p:spPr>
          <a:xfrm>
            <a:off x="782855" y="4343399"/>
            <a:ext cx="3485310" cy="3666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Arial"/>
                <a:ea typeface="Arial"/>
                <a:cs typeface="Arial"/>
                <a:sym typeface="Arial"/>
              </a:defRPr>
            </a:lvl1pPr>
          </a:lstStyle>
          <a:p>
            <a:r>
              <a:t>Female from IDI in UCT in Northern Uganda (Nuwakora 2014)</a:t>
            </a:r>
          </a:p>
        </p:txBody>
      </p:sp>
      <p:pic>
        <p:nvPicPr>
          <p:cNvPr id="201" name="Picture 4" descr="Picture 4"/>
          <p:cNvPicPr>
            <a:picLocks noChangeAspect="1"/>
          </p:cNvPicPr>
          <p:nvPr/>
        </p:nvPicPr>
        <p:blipFill>
          <a:blip r:embed="rId2">
            <a:extLst/>
          </a:blip>
          <a:stretch>
            <a:fillRect/>
          </a:stretch>
        </p:blipFill>
        <p:spPr>
          <a:xfrm>
            <a:off x="5029200" y="762000"/>
            <a:ext cx="3438096" cy="464762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342900" y="350822"/>
            <a:ext cx="7886700" cy="684878"/>
          </a:xfrm>
          <a:prstGeom prst="rect">
            <a:avLst/>
          </a:prstGeom>
        </p:spPr>
        <p:txBody>
          <a:bodyPr/>
          <a:lstStyle>
            <a:lvl1pPr>
              <a:defRPr sz="3900"/>
            </a:lvl1pPr>
          </a:lstStyle>
          <a:p>
            <a:r>
              <a:t>Programme Theory</a:t>
            </a:r>
          </a:p>
        </p:txBody>
      </p:sp>
      <p:pic>
        <p:nvPicPr>
          <p:cNvPr id="204" name="Content Placeholder 3" descr="Content Placeholder 3"/>
          <p:cNvPicPr>
            <a:picLocks noChangeAspect="1"/>
          </p:cNvPicPr>
          <p:nvPr/>
        </p:nvPicPr>
        <p:blipFill>
          <a:blip r:embed="rId3">
            <a:extLst/>
          </a:blip>
          <a:srcRect t="5557" r="3926" b="1993"/>
          <a:stretch>
            <a:fillRect/>
          </a:stretch>
        </p:blipFill>
        <p:spPr>
          <a:xfrm>
            <a:off x="986711" y="1382096"/>
            <a:ext cx="7242889" cy="4443707"/>
          </a:xfrm>
          <a:prstGeom prst="rect">
            <a:avLst/>
          </a:prstGeom>
          <a:ln w="12700">
            <a:miter lim="400000"/>
          </a:ln>
        </p:spPr>
      </p:pic>
      <p:sp>
        <p:nvSpPr>
          <p:cNvPr id="205" name="TextBox 4"/>
          <p:cNvSpPr txBox="1"/>
          <p:nvPr/>
        </p:nvSpPr>
        <p:spPr>
          <a:xfrm>
            <a:off x="1266630" y="5723751"/>
            <a:ext cx="6564088"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a:pPr>
            <a:r>
              <a:t>Buller et al (2018). A mixed-method review of cash transfers and intimate partner violence in low and middle-income countries</a:t>
            </a:r>
          </a:p>
        </p:txBody>
      </p:sp>
      <p:sp>
        <p:nvSpPr>
          <p:cNvPr id="206" name="Oval 5"/>
          <p:cNvSpPr/>
          <p:nvPr/>
        </p:nvSpPr>
        <p:spPr>
          <a:xfrm>
            <a:off x="986710" y="1207148"/>
            <a:ext cx="1604091" cy="4793603"/>
          </a:xfrm>
          <a:prstGeom prst="ellipse">
            <a:avLst/>
          </a:prstGeom>
          <a:ln w="57150">
            <a:solidFill>
              <a:srgbClr val="FF0000"/>
            </a:solidFill>
            <a:miter/>
          </a:ln>
        </p:spPr>
        <p:txBody>
          <a:bodyPr lIns="45719" rIns="45719" anchor="ctr"/>
          <a:lstStyle/>
          <a:p>
            <a:pPr algn="ctr">
              <a:defRPr sz="1300">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628650" y="365126"/>
            <a:ext cx="7886700" cy="1325563"/>
          </a:xfrm>
          <a:prstGeom prst="rect">
            <a:avLst/>
          </a:prstGeom>
        </p:spPr>
        <p:txBody>
          <a:bodyPr/>
          <a:lstStyle>
            <a:lvl1pPr algn="ctr">
              <a:defRPr sz="3200" b="1">
                <a:latin typeface="Arial"/>
                <a:ea typeface="Arial"/>
                <a:cs typeface="Arial"/>
                <a:sym typeface="Arial"/>
              </a:defRPr>
            </a:lvl1pPr>
          </a:lstStyle>
          <a:p>
            <a:r>
              <a:t>Program design features</a:t>
            </a:r>
          </a:p>
        </p:txBody>
      </p:sp>
      <p:sp>
        <p:nvSpPr>
          <p:cNvPr id="211" name="Content Placeholder 2"/>
          <p:cNvSpPr txBox="1"/>
          <p:nvPr/>
        </p:nvSpPr>
        <p:spPr>
          <a:xfrm>
            <a:off x="673100" y="1739900"/>
            <a:ext cx="8153400" cy="45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marL="259232" indent="-259232" defTabSz="740663">
              <a:spcBef>
                <a:spcPts val="500"/>
              </a:spcBef>
              <a:buClr>
                <a:srgbClr val="00B0F0"/>
              </a:buClr>
              <a:buSzPct val="110000"/>
              <a:buChar char="▪"/>
              <a:defRPr sz="2187">
                <a:latin typeface="Arial"/>
                <a:ea typeface="Arial"/>
                <a:cs typeface="Arial"/>
                <a:sym typeface="Arial"/>
              </a:defRPr>
            </a:pPr>
            <a:r>
              <a:t>Intra-HH relationships are key: design features to allow women to </a:t>
            </a:r>
            <a:r>
              <a:rPr>
                <a:solidFill>
                  <a:srgbClr val="00B0F0"/>
                </a:solidFill>
              </a:rPr>
              <a:t>retain control </a:t>
            </a:r>
            <a:r>
              <a:t>(messaging, frequency, size of transfer)</a:t>
            </a:r>
            <a:endParaRPr sz="2349"/>
          </a:p>
          <a:p>
            <a:pPr marL="259232" indent="-259232" defTabSz="740663">
              <a:spcBef>
                <a:spcPts val="500"/>
              </a:spcBef>
              <a:buClr>
                <a:srgbClr val="00B0F0"/>
              </a:buClr>
              <a:buSzPct val="110000"/>
              <a:buChar char="▪"/>
              <a:defRPr sz="2187">
                <a:latin typeface="Arial"/>
                <a:ea typeface="Arial"/>
                <a:cs typeface="Arial"/>
                <a:sym typeface="Arial"/>
              </a:defRPr>
            </a:pPr>
            <a:r>
              <a:t>Woman as </a:t>
            </a:r>
            <a:r>
              <a:rPr>
                <a:solidFill>
                  <a:srgbClr val="00B0F0"/>
                </a:solidFill>
              </a:rPr>
              <a:t>transfer recipient</a:t>
            </a:r>
            <a:r>
              <a:t> appears important, but few studies test this theory</a:t>
            </a:r>
            <a:endParaRPr sz="2349"/>
          </a:p>
          <a:p>
            <a:pPr marL="259232" indent="-259232" defTabSz="740663">
              <a:spcBef>
                <a:spcPts val="500"/>
              </a:spcBef>
              <a:buClr>
                <a:srgbClr val="00B0F0"/>
              </a:buClr>
              <a:buSzPct val="110000"/>
              <a:buChar char="▪"/>
              <a:defRPr sz="2187">
                <a:solidFill>
                  <a:srgbClr val="00B0F0"/>
                </a:solidFill>
                <a:latin typeface="Arial"/>
                <a:ea typeface="Arial"/>
                <a:cs typeface="Arial"/>
                <a:sym typeface="Arial"/>
              </a:defRPr>
            </a:pPr>
            <a:r>
              <a:t>Plus components </a:t>
            </a:r>
            <a:r>
              <a:rPr>
                <a:solidFill>
                  <a:srgbClr val="000000"/>
                </a:solidFill>
              </a:rPr>
              <a:t>potential for synergies (and driver) of reductions in IPV, however cost of implementation must be considered—no evidence on these trade offs</a:t>
            </a:r>
          </a:p>
          <a:p>
            <a:pPr marL="259232" indent="-259232" defTabSz="740663">
              <a:spcBef>
                <a:spcPts val="500"/>
              </a:spcBef>
              <a:buClr>
                <a:srgbClr val="00B0F0"/>
              </a:buClr>
              <a:buSzPct val="110000"/>
              <a:buChar char="▪"/>
              <a:defRPr sz="2187">
                <a:solidFill>
                  <a:srgbClr val="00B0F0"/>
                </a:solidFill>
                <a:latin typeface="Arial"/>
                <a:ea typeface="Arial"/>
                <a:cs typeface="Arial"/>
                <a:sym typeface="Arial"/>
              </a:defRPr>
            </a:pPr>
            <a:r>
              <a:rPr>
                <a:solidFill>
                  <a:srgbClr val="000000"/>
                </a:solidFill>
              </a:rPr>
              <a:t>How the transfer is </a:t>
            </a:r>
            <a:r>
              <a:rPr>
                <a:solidFill>
                  <a:srgbClr val="4EADEA"/>
                </a:solidFill>
              </a:rPr>
              <a:t>framed,</a:t>
            </a:r>
            <a:r>
              <a:rPr>
                <a:solidFill>
                  <a:srgbClr val="000000"/>
                </a:solidFill>
              </a:rPr>
              <a:t> may be quite important in how men respond and therefore may affect impact (e.g. children’s nutrition versus explicit empowerment framing</a:t>
            </a:r>
            <a:endParaRPr sz="2349"/>
          </a:p>
          <a:p>
            <a:pPr marL="259232" indent="-259232" defTabSz="740663">
              <a:spcBef>
                <a:spcPts val="500"/>
              </a:spcBef>
              <a:buClr>
                <a:schemeClr val="accent2"/>
              </a:buClr>
              <a:buSzPct val="60000"/>
              <a:buChar char="◻"/>
              <a:defRPr sz="2349">
                <a:latin typeface="Garamond"/>
                <a:ea typeface="Garamond"/>
                <a:cs typeface="Garamond"/>
                <a:sym typeface="Garamond"/>
              </a:defRPr>
            </a:pPr>
            <a:endParaRPr sz="2349"/>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xfrm>
            <a:off x="628650" y="365126"/>
            <a:ext cx="7886700" cy="1325563"/>
          </a:xfrm>
          <a:prstGeom prst="rect">
            <a:avLst/>
          </a:prstGeom>
        </p:spPr>
        <p:txBody>
          <a:bodyPr/>
          <a:lstStyle>
            <a:lvl1pPr algn="ctr">
              <a:defRPr sz="3200" b="1">
                <a:latin typeface="Arial"/>
                <a:ea typeface="Arial"/>
                <a:cs typeface="Arial"/>
                <a:sym typeface="Arial"/>
              </a:defRPr>
            </a:lvl1pPr>
          </a:lstStyle>
          <a:p>
            <a:r>
              <a:t>Conclusions &amp; research gaps</a:t>
            </a:r>
          </a:p>
        </p:txBody>
      </p:sp>
      <p:sp>
        <p:nvSpPr>
          <p:cNvPr id="215" name="Content Placeholder 2"/>
          <p:cNvSpPr txBox="1"/>
          <p:nvPr/>
        </p:nvSpPr>
        <p:spPr>
          <a:xfrm>
            <a:off x="457200" y="1524000"/>
            <a:ext cx="8001000" cy="48257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a:bodyPr>
          <a:lstStyle/>
          <a:p>
            <a:pPr marL="313639" indent="-313639" defTabSz="896111">
              <a:spcBef>
                <a:spcPts val="600"/>
              </a:spcBef>
              <a:buClr>
                <a:srgbClr val="00B0F0"/>
              </a:buClr>
              <a:buSzPct val="110000"/>
              <a:buChar char="▪"/>
              <a:defRPr sz="2352">
                <a:latin typeface="Arial"/>
                <a:ea typeface="Arial"/>
                <a:cs typeface="Arial"/>
                <a:sym typeface="Arial"/>
              </a:defRPr>
            </a:pPr>
            <a:r>
              <a:rPr dirty="0"/>
              <a:t>Strong evidence suggest CTs are </a:t>
            </a:r>
            <a:r>
              <a:rPr dirty="0">
                <a:solidFill>
                  <a:schemeClr val="accent3"/>
                </a:solidFill>
              </a:rPr>
              <a:t>proven</a:t>
            </a:r>
            <a:r>
              <a:rPr dirty="0"/>
              <a:t> ‘structural’ prevention complements to dedicated vertical programming</a:t>
            </a:r>
            <a:endParaRPr sz="2548" dirty="0"/>
          </a:p>
          <a:p>
            <a:pPr marL="313639" indent="-313639" defTabSz="896111">
              <a:spcBef>
                <a:spcPts val="600"/>
              </a:spcBef>
              <a:buClr>
                <a:srgbClr val="00B0F0"/>
              </a:buClr>
              <a:buSzPct val="110000"/>
              <a:buChar char="▪"/>
              <a:defRPr sz="2352">
                <a:solidFill>
                  <a:srgbClr val="00B0F0"/>
                </a:solidFill>
                <a:latin typeface="Arial"/>
                <a:ea typeface="Arial"/>
                <a:cs typeface="Arial"/>
                <a:sym typeface="Arial"/>
              </a:defRPr>
            </a:pPr>
            <a:r>
              <a:rPr dirty="0"/>
              <a:t>Geographic</a:t>
            </a:r>
            <a:r>
              <a:rPr dirty="0">
                <a:solidFill>
                  <a:srgbClr val="000000"/>
                </a:solidFill>
              </a:rPr>
              <a:t> and program design gaps (ability to attribute </a:t>
            </a:r>
            <a:r>
              <a:rPr dirty="0"/>
              <a:t>transfer recipient </a:t>
            </a:r>
            <a:r>
              <a:rPr dirty="0">
                <a:solidFill>
                  <a:srgbClr val="000000"/>
                </a:solidFill>
              </a:rPr>
              <a:t>and </a:t>
            </a:r>
            <a:r>
              <a:rPr dirty="0"/>
              <a:t>plus components</a:t>
            </a:r>
            <a:r>
              <a:rPr dirty="0">
                <a:solidFill>
                  <a:srgbClr val="000000"/>
                </a:solidFill>
              </a:rPr>
              <a:t>)</a:t>
            </a:r>
            <a:endParaRPr sz="2548" dirty="0"/>
          </a:p>
          <a:p>
            <a:pPr defTabSz="896111">
              <a:spcBef>
                <a:spcPts val="600"/>
              </a:spcBef>
              <a:defRPr sz="490">
                <a:latin typeface="Arial"/>
                <a:ea typeface="Arial"/>
                <a:cs typeface="Arial"/>
                <a:sym typeface="Arial"/>
              </a:defRPr>
            </a:pPr>
            <a:endParaRPr sz="2548" dirty="0"/>
          </a:p>
          <a:p>
            <a:pPr marL="313639" indent="-313639" defTabSz="896111">
              <a:spcBef>
                <a:spcPts val="600"/>
              </a:spcBef>
              <a:buClr>
                <a:srgbClr val="00B0F0"/>
              </a:buClr>
              <a:buSzPct val="110000"/>
              <a:buChar char="▪"/>
              <a:defRPr sz="2352">
                <a:latin typeface="Arial"/>
                <a:ea typeface="Arial"/>
                <a:cs typeface="Arial"/>
                <a:sym typeface="Arial"/>
              </a:defRPr>
            </a:pPr>
            <a:r>
              <a:rPr dirty="0"/>
              <a:t>Better measurement and analysis of </a:t>
            </a:r>
            <a:r>
              <a:rPr dirty="0">
                <a:solidFill>
                  <a:srgbClr val="00B0F0"/>
                </a:solidFill>
              </a:rPr>
              <a:t>mechanisms</a:t>
            </a:r>
            <a:endParaRPr sz="2548" dirty="0"/>
          </a:p>
          <a:p>
            <a:pPr marL="313639" indent="-313639" defTabSz="896111">
              <a:spcBef>
                <a:spcPts val="600"/>
              </a:spcBef>
              <a:buClr>
                <a:srgbClr val="00B0F0"/>
              </a:buClr>
              <a:buSzPct val="110000"/>
              <a:buChar char="▪"/>
              <a:defRPr sz="490">
                <a:solidFill>
                  <a:srgbClr val="00B0F0"/>
                </a:solidFill>
                <a:latin typeface="Arial"/>
                <a:ea typeface="Arial"/>
                <a:cs typeface="Arial"/>
                <a:sym typeface="Arial"/>
              </a:defRPr>
            </a:pPr>
            <a:endParaRPr sz="2548" dirty="0"/>
          </a:p>
          <a:p>
            <a:pPr marL="313639" indent="-313639" defTabSz="896111">
              <a:spcBef>
                <a:spcPts val="600"/>
              </a:spcBef>
              <a:buClr>
                <a:srgbClr val="00B0F0"/>
              </a:buClr>
              <a:buSzPct val="110000"/>
              <a:buChar char="▪"/>
              <a:defRPr sz="2352">
                <a:latin typeface="Arial"/>
                <a:ea typeface="Arial"/>
                <a:cs typeface="Arial"/>
                <a:sym typeface="Arial"/>
              </a:defRPr>
            </a:pPr>
            <a:r>
              <a:rPr dirty="0"/>
              <a:t>Need for more </a:t>
            </a:r>
            <a:r>
              <a:rPr dirty="0">
                <a:solidFill>
                  <a:srgbClr val="00B0F0"/>
                </a:solidFill>
              </a:rPr>
              <a:t>mixed-methods</a:t>
            </a:r>
            <a:r>
              <a:rPr dirty="0"/>
              <a:t> evaluations, and measurement of dynamics over the </a:t>
            </a:r>
            <a:r>
              <a:rPr dirty="0">
                <a:solidFill>
                  <a:srgbClr val="00B0F0"/>
                </a:solidFill>
              </a:rPr>
              <a:t>long(</a:t>
            </a:r>
            <a:r>
              <a:rPr dirty="0" err="1">
                <a:solidFill>
                  <a:srgbClr val="00B0F0"/>
                </a:solidFill>
              </a:rPr>
              <a:t>er</a:t>
            </a:r>
            <a:r>
              <a:rPr dirty="0">
                <a:solidFill>
                  <a:srgbClr val="00B0F0"/>
                </a:solidFill>
              </a:rPr>
              <a:t>)-term</a:t>
            </a:r>
            <a:endParaRPr sz="2548" dirty="0"/>
          </a:p>
          <a:p>
            <a:pPr defTabSz="896111">
              <a:spcBef>
                <a:spcPts val="600"/>
              </a:spcBef>
              <a:defRPr sz="490">
                <a:latin typeface="Arial"/>
                <a:ea typeface="Arial"/>
                <a:cs typeface="Arial"/>
                <a:sym typeface="Arial"/>
              </a:defRPr>
            </a:pPr>
            <a:endParaRPr sz="2548" dirty="0"/>
          </a:p>
          <a:p>
            <a:pPr marL="313639" indent="-313639" defTabSz="896111">
              <a:spcBef>
                <a:spcPts val="600"/>
              </a:spcBef>
              <a:buClr>
                <a:srgbClr val="00B0F0"/>
              </a:buClr>
              <a:buSzPct val="110000"/>
              <a:buChar char="▪"/>
              <a:defRPr sz="2352">
                <a:solidFill>
                  <a:srgbClr val="00B0F0"/>
                </a:solidFill>
                <a:latin typeface="Arial"/>
                <a:ea typeface="Arial"/>
                <a:cs typeface="Arial"/>
                <a:sym typeface="Arial"/>
              </a:defRPr>
            </a:pPr>
            <a:r>
              <a:rPr dirty="0"/>
              <a:t>Cost-effectiveness</a:t>
            </a:r>
            <a:r>
              <a:rPr dirty="0">
                <a:solidFill>
                  <a:srgbClr val="000000"/>
                </a:solidFill>
              </a:rPr>
              <a:t> measures needed to compare relative to other (vertical/dedicated) programming</a:t>
            </a:r>
            <a:endParaRPr sz="2548" dirty="0">
              <a:latin typeface="Garamond"/>
              <a:ea typeface="Garamond"/>
              <a:cs typeface="Garamond"/>
              <a:sym typeface="Garamon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1"/>
          <p:cNvSpPr txBox="1">
            <a:spLocks noGrp="1"/>
          </p:cNvSpPr>
          <p:nvPr>
            <p:ph type="title"/>
          </p:nvPr>
        </p:nvSpPr>
        <p:spPr>
          <a:xfrm>
            <a:off x="628650" y="365126"/>
            <a:ext cx="7886700" cy="1325563"/>
          </a:xfrm>
          <a:prstGeom prst="rect">
            <a:avLst/>
          </a:prstGeom>
        </p:spPr>
        <p:txBody>
          <a:bodyPr/>
          <a:lstStyle>
            <a:lvl1pPr algn="ctr">
              <a:defRPr sz="3200" b="1">
                <a:latin typeface="Arial"/>
                <a:ea typeface="Arial"/>
                <a:cs typeface="Arial"/>
                <a:sym typeface="Arial"/>
              </a:defRPr>
            </a:lvl1pPr>
          </a:lstStyle>
          <a:p>
            <a:r>
              <a:t>Acknowledgements</a:t>
            </a:r>
          </a:p>
        </p:txBody>
      </p:sp>
      <p:sp>
        <p:nvSpPr>
          <p:cNvPr id="218" name="Content Placeholder 2"/>
          <p:cNvSpPr txBox="1">
            <a:spLocks noGrp="1"/>
          </p:cNvSpPr>
          <p:nvPr>
            <p:ph type="body" idx="1"/>
          </p:nvPr>
        </p:nvSpPr>
        <p:spPr>
          <a:xfrm>
            <a:off x="495300" y="1524000"/>
            <a:ext cx="7886700" cy="4419600"/>
          </a:xfrm>
          <a:prstGeom prst="rect">
            <a:avLst/>
          </a:prstGeom>
        </p:spPr>
        <p:txBody>
          <a:bodyPr/>
          <a:lstStyle/>
          <a:p>
            <a:pPr>
              <a:lnSpc>
                <a:spcPct val="100000"/>
              </a:lnSpc>
              <a:buClr>
                <a:srgbClr val="00B0F0"/>
              </a:buClr>
              <a:buFontTx/>
              <a:buChar char="▪"/>
              <a:defRPr sz="2200">
                <a:latin typeface="Arial"/>
                <a:ea typeface="Arial"/>
                <a:cs typeface="Arial"/>
                <a:sym typeface="Arial"/>
              </a:defRPr>
            </a:pPr>
            <a:r>
              <a:t>This work was supported by an anonymous donor. Salary support for Peterman was provided by the UK Department for International Development (DIFD).  </a:t>
            </a:r>
          </a:p>
          <a:p>
            <a:pPr>
              <a:lnSpc>
                <a:spcPct val="100000"/>
              </a:lnSpc>
              <a:buClr>
                <a:srgbClr val="00B0F0"/>
              </a:buClr>
              <a:buFontTx/>
              <a:buChar char="▪"/>
              <a:defRPr sz="2200">
                <a:latin typeface="Arial"/>
                <a:ea typeface="Arial"/>
                <a:cs typeface="Arial"/>
                <a:sym typeface="Arial"/>
              </a:defRPr>
            </a:pPr>
            <a:r>
              <a:t>We thank Giulia Ferrari, Johannes Haushofer, Deborah Hines, Mazeda Hossain, Elizaveta Perova, Audrey Pettifor, Jeremy Shapiro, Jo Spangaro, Sedona Sweeney, Seema Vyas and Geoff Wong for helpful discussions at project inception.</a:t>
            </a:r>
          </a:p>
          <a:p>
            <a:pPr>
              <a:lnSpc>
                <a:spcPct val="100000"/>
              </a:lnSpc>
              <a:buClr>
                <a:srgbClr val="00B0F0"/>
              </a:buClr>
              <a:buFontTx/>
              <a:buChar char="▪"/>
              <a:defRPr sz="2200">
                <a:latin typeface="Arial"/>
                <a:ea typeface="Arial"/>
                <a:cs typeface="Arial"/>
                <a:sym typeface="Arial"/>
              </a:defRPr>
            </a:pPr>
            <a:r>
              <a:t>We thank Jane Sheppard for graphic design assistance, Michael Naranjo for grant administrative support and Lottie Howard-Merrill for support in designing this presentation.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title"/>
          </p:nvPr>
        </p:nvSpPr>
        <p:spPr>
          <a:xfrm>
            <a:off x="628650" y="365126"/>
            <a:ext cx="7886700" cy="1325563"/>
          </a:xfrm>
          <a:prstGeom prst="rect">
            <a:avLst/>
          </a:prstGeom>
        </p:spPr>
        <p:txBody>
          <a:bodyPr/>
          <a:lstStyle>
            <a:lvl1pPr algn="ctr">
              <a:defRPr sz="3200" b="1">
                <a:latin typeface="Arial"/>
                <a:ea typeface="Arial"/>
                <a:cs typeface="Arial"/>
                <a:sym typeface="Arial"/>
              </a:defRPr>
            </a:lvl1pPr>
          </a:lstStyle>
          <a:p>
            <a:r>
              <a:t>Works cited &amp; additional information</a:t>
            </a:r>
          </a:p>
        </p:txBody>
      </p:sp>
      <p:sp>
        <p:nvSpPr>
          <p:cNvPr id="221" name="Content Placeholder 2"/>
          <p:cNvSpPr txBox="1">
            <a:spLocks noGrp="1"/>
          </p:cNvSpPr>
          <p:nvPr>
            <p:ph type="body" idx="1"/>
          </p:nvPr>
        </p:nvSpPr>
        <p:spPr>
          <a:xfrm>
            <a:off x="495300" y="1524000"/>
            <a:ext cx="8153400" cy="4038600"/>
          </a:xfrm>
          <a:prstGeom prst="rect">
            <a:avLst/>
          </a:prstGeom>
        </p:spPr>
        <p:txBody>
          <a:bodyPr/>
          <a:lstStyle/>
          <a:p>
            <a:pPr>
              <a:lnSpc>
                <a:spcPct val="81000"/>
              </a:lnSpc>
              <a:buClr>
                <a:srgbClr val="00B0F0"/>
              </a:buClr>
              <a:buFontTx/>
              <a:buChar char="▪"/>
              <a:defRPr sz="1800">
                <a:latin typeface="Arial"/>
                <a:ea typeface="Arial"/>
                <a:cs typeface="Arial"/>
                <a:sym typeface="Arial"/>
              </a:defRPr>
            </a:pPr>
            <a:r>
              <a:t>Buller AM, Hidrobo M, Peterman A &amp; Heise L. 2016. The way to a man’s heart is through his stomach?: a mixed methods study on casual mechanisms through which cash and in-kind food transfers decreased intimate partner violence. </a:t>
            </a:r>
            <a:r>
              <a:rPr i="1"/>
              <a:t>BMC Public Health</a:t>
            </a:r>
            <a:r>
              <a:t> 16: 488.</a:t>
            </a:r>
            <a:endParaRPr sz="2000"/>
          </a:p>
          <a:p>
            <a:pPr>
              <a:lnSpc>
                <a:spcPct val="81000"/>
              </a:lnSpc>
              <a:defRPr sz="1800">
                <a:latin typeface="Arial"/>
                <a:ea typeface="Arial"/>
                <a:cs typeface="Arial"/>
                <a:sym typeface="Arial"/>
              </a:defRPr>
            </a:pPr>
            <a:r>
              <a:t>Nuwakora CB. 2014. Combating gender-based violence and enhancing economic empowerment of women in Northern Uganda through cash transfers. External Evaluation. ACF International.</a:t>
            </a:r>
            <a:endParaRPr sz="2500"/>
          </a:p>
          <a:p>
            <a:pPr>
              <a:lnSpc>
                <a:spcPct val="81000"/>
              </a:lnSpc>
              <a:buClr>
                <a:srgbClr val="00B0F0"/>
              </a:buClr>
              <a:buFontTx/>
              <a:buChar char="▪"/>
              <a:defRPr sz="1800">
                <a:latin typeface="Arial"/>
                <a:ea typeface="Arial"/>
                <a:cs typeface="Arial"/>
                <a:sym typeface="Arial"/>
              </a:defRPr>
            </a:pPr>
            <a:r>
              <a:t>Yildirim, J., Ozdemir, S., &amp; Sezgin, F. 2014. A Qualitative Evaluation of a Conditional Cash Transfer Program in Turkey: The Beneficiaries’ and Key Informants’ Perspectives. </a:t>
            </a:r>
            <a:r>
              <a:rPr i="1"/>
              <a:t>Journal of Social Service Research</a:t>
            </a:r>
            <a:r>
              <a:t>, 40(1), 62-79.</a:t>
            </a:r>
            <a:endParaRPr sz="2500"/>
          </a:p>
          <a:p>
            <a:pPr>
              <a:lnSpc>
                <a:spcPct val="81000"/>
              </a:lnSpc>
              <a:buClr>
                <a:srgbClr val="00B0F0"/>
              </a:buClr>
              <a:buFontTx/>
              <a:buChar char="▪"/>
              <a:defRPr sz="1900">
                <a:latin typeface="Arial"/>
                <a:ea typeface="Arial"/>
                <a:cs typeface="Arial"/>
                <a:sym typeface="Arial"/>
              </a:defRPr>
            </a:pPr>
            <a:r>
              <a:t>Suggested Citation: AM Buller, A Peterman, M Ranganathan, A Bleile, M Hidrobo &amp; L Heise (2017). A Mixed Methods Review of Cash Transfers &amp; Intimate Partner Violence in LMICs (working paper).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628650" y="365126"/>
            <a:ext cx="7886700" cy="1325563"/>
          </a:xfrm>
          <a:prstGeom prst="rect">
            <a:avLst/>
          </a:prstGeom>
        </p:spPr>
        <p:txBody>
          <a:bodyPr/>
          <a:lstStyle/>
          <a:p>
            <a:endParaRPr/>
          </a:p>
        </p:txBody>
      </p:sp>
      <p:sp>
        <p:nvSpPr>
          <p:cNvPr id="224" name="Content Placeholder 2"/>
          <p:cNvSpPr txBox="1">
            <a:spLocks noGrp="1"/>
          </p:cNvSpPr>
          <p:nvPr>
            <p:ph type="body" sz="quarter" idx="1"/>
          </p:nvPr>
        </p:nvSpPr>
        <p:spPr>
          <a:xfrm>
            <a:off x="628650" y="2819398"/>
            <a:ext cx="7886700" cy="1219203"/>
          </a:xfrm>
          <a:prstGeom prst="rect">
            <a:avLst/>
          </a:prstGeom>
        </p:spPr>
        <p:txBody>
          <a:bodyPr/>
          <a:lstStyle>
            <a:lvl1pPr marL="0" indent="0" algn="ctr" defTabSz="795527">
              <a:lnSpc>
                <a:spcPct val="81000"/>
              </a:lnSpc>
              <a:spcBef>
                <a:spcPts val="800"/>
              </a:spcBef>
              <a:buSzTx/>
              <a:buNone/>
              <a:defRPr sz="7656"/>
            </a:lvl1pPr>
          </a:lstStyle>
          <a:p>
            <a:r>
              <a:t>THANK YOU!</a:t>
            </a:r>
          </a:p>
        </p:txBody>
      </p:sp>
      <p:sp>
        <p:nvSpPr>
          <p:cNvPr id="225" name="Title 1"/>
          <p:cNvSpPr txBox="1"/>
          <p:nvPr/>
        </p:nvSpPr>
        <p:spPr>
          <a:xfrm>
            <a:off x="1600200" y="4504528"/>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defTabSz="731520">
              <a:lnSpc>
                <a:spcPct val="81000"/>
              </a:lnSpc>
              <a:defRPr sz="1600" b="1">
                <a:latin typeface="Arial"/>
                <a:ea typeface="Arial"/>
                <a:cs typeface="Arial"/>
                <a:sym typeface="Arial"/>
              </a:defRPr>
            </a:pPr>
            <a:r>
              <a:t>More information: </a:t>
            </a:r>
            <a:endParaRPr sz="3200">
              <a:latin typeface="Calibri Light"/>
              <a:ea typeface="Calibri Light"/>
              <a:cs typeface="Calibri Light"/>
              <a:sym typeface="Calibri Light"/>
            </a:endParaRPr>
          </a:p>
          <a:p>
            <a:pPr defTabSz="731520">
              <a:lnSpc>
                <a:spcPct val="81000"/>
              </a:lnSpc>
              <a:defRPr sz="1760" b="1">
                <a:latin typeface="Arial"/>
                <a:ea typeface="Arial"/>
                <a:cs typeface="Arial"/>
                <a:sym typeface="Arial"/>
              </a:defRPr>
            </a:pPr>
            <a:endParaRPr sz="3200">
              <a:latin typeface="Calibri Light"/>
              <a:ea typeface="Calibri Light"/>
              <a:cs typeface="Calibri Light"/>
              <a:sym typeface="Calibri Light"/>
            </a:endParaRPr>
          </a:p>
          <a:p>
            <a:pPr defTabSz="731520">
              <a:lnSpc>
                <a:spcPct val="81000"/>
              </a:lnSpc>
              <a:defRPr sz="1600" b="1">
                <a:latin typeface="Arial"/>
                <a:ea typeface="Arial"/>
                <a:cs typeface="Arial"/>
                <a:sym typeface="Arial"/>
              </a:defRPr>
            </a:pPr>
            <a:r>
              <a:rPr u="sng">
                <a:solidFill>
                  <a:srgbClr val="0563C1"/>
                </a:solidFill>
                <a:uFill>
                  <a:solidFill>
                    <a:srgbClr val="0563C1"/>
                  </a:solidFill>
                </a:uFill>
                <a:hlinkClick r:id="rId2"/>
              </a:rPr>
              <a:t>Ana.Buller@lshtm.ac.uk</a:t>
            </a:r>
            <a:r>
              <a:t> </a:t>
            </a:r>
            <a:endParaRPr sz="3200">
              <a:latin typeface="Calibri Light"/>
              <a:ea typeface="Calibri Light"/>
              <a:cs typeface="Calibri Light"/>
              <a:sym typeface="Calibri Light"/>
            </a:endParaRPr>
          </a:p>
          <a:p>
            <a:pPr defTabSz="731520">
              <a:lnSpc>
                <a:spcPct val="81000"/>
              </a:lnSpc>
              <a:defRPr sz="1600" b="1">
                <a:latin typeface="Arial"/>
                <a:ea typeface="Arial"/>
                <a:cs typeface="Arial"/>
                <a:sym typeface="Arial"/>
              </a:defRPr>
            </a:pPr>
            <a:r>
              <a:t> </a:t>
            </a:r>
            <a:endParaRPr sz="3200">
              <a:latin typeface="Calibri Light"/>
              <a:ea typeface="Calibri Light"/>
              <a:cs typeface="Calibri Light"/>
              <a:sym typeface="Calibri Light"/>
            </a:endParaRPr>
          </a:p>
          <a:p>
            <a:pPr defTabSz="731520">
              <a:lnSpc>
                <a:spcPct val="81000"/>
              </a:lnSpc>
              <a:defRPr sz="1600" b="1">
                <a:latin typeface="Arial"/>
                <a:ea typeface="Arial"/>
                <a:cs typeface="Arial"/>
                <a:sym typeface="Arial"/>
              </a:defRPr>
            </a:pPr>
            <a:r>
              <a:rPr u="sng">
                <a:solidFill>
                  <a:srgbClr val="0563C1"/>
                </a:solidFill>
                <a:uFill>
                  <a:solidFill>
                    <a:srgbClr val="0563C1"/>
                  </a:solidFill>
                </a:uFill>
                <a:hlinkClick r:id="rId3"/>
              </a:rPr>
              <a:t>Meghna.ranganathan@lshtm.ac.uk</a:t>
            </a:r>
            <a:endParaRPr sz="176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 descr="Picture 2"/>
          <p:cNvPicPr>
            <a:picLocks noChangeAspect="1"/>
          </p:cNvPicPr>
          <p:nvPr/>
        </p:nvPicPr>
        <p:blipFill>
          <a:blip r:embed="rId2">
            <a:extLst/>
          </a:blip>
          <a:stretch>
            <a:fillRect/>
          </a:stretch>
        </p:blipFill>
        <p:spPr>
          <a:xfrm>
            <a:off x="-18535" y="235060"/>
            <a:ext cx="9162535" cy="638787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xfrm>
            <a:off x="745998" y="228600"/>
            <a:ext cx="7886701" cy="1325563"/>
          </a:xfrm>
          <a:prstGeom prst="rect">
            <a:avLst/>
          </a:prstGeom>
        </p:spPr>
        <p:txBody>
          <a:bodyPr/>
          <a:lstStyle>
            <a:lvl1pPr algn="ctr">
              <a:defRPr sz="3200" b="1">
                <a:latin typeface="Arial"/>
                <a:ea typeface="Arial"/>
                <a:cs typeface="Arial"/>
                <a:sym typeface="Arial"/>
              </a:defRPr>
            </a:lvl1pPr>
          </a:lstStyle>
          <a:p>
            <a:r>
              <a:t>Overall Aims</a:t>
            </a:r>
          </a:p>
        </p:txBody>
      </p:sp>
      <p:sp>
        <p:nvSpPr>
          <p:cNvPr id="118" name="Content Placeholder 2"/>
          <p:cNvSpPr txBox="1">
            <a:spLocks noGrp="1"/>
          </p:cNvSpPr>
          <p:nvPr>
            <p:ph type="body" idx="1"/>
          </p:nvPr>
        </p:nvSpPr>
        <p:spPr>
          <a:xfrm>
            <a:off x="612648" y="1752600"/>
            <a:ext cx="8020051" cy="4419600"/>
          </a:xfrm>
          <a:prstGeom prst="rect">
            <a:avLst/>
          </a:prstGeom>
        </p:spPr>
        <p:txBody>
          <a:bodyPr/>
          <a:lstStyle/>
          <a:p>
            <a:pPr marL="514350" indent="-514350">
              <a:spcBef>
                <a:spcPts val="1300"/>
              </a:spcBef>
              <a:buClr>
                <a:srgbClr val="00B0F0"/>
              </a:buClr>
              <a:buSzPct val="111000"/>
              <a:buFontTx/>
              <a:buAutoNum type="arabicParenR"/>
              <a:defRPr>
                <a:latin typeface="Arial"/>
                <a:ea typeface="Arial"/>
                <a:cs typeface="Arial"/>
                <a:sym typeface="Arial"/>
              </a:defRPr>
            </a:pPr>
            <a:r>
              <a:t>Review </a:t>
            </a:r>
            <a:r>
              <a:rPr>
                <a:solidFill>
                  <a:srgbClr val="00B0F0"/>
                </a:solidFill>
              </a:rPr>
              <a:t>quantitative</a:t>
            </a:r>
            <a:r>
              <a:t> and </a:t>
            </a:r>
            <a:r>
              <a:rPr>
                <a:solidFill>
                  <a:srgbClr val="00B0F0"/>
                </a:solidFill>
              </a:rPr>
              <a:t>qualitative</a:t>
            </a:r>
            <a:r>
              <a:t> evidence linking cash transfers (CT) and IPV, focusing on </a:t>
            </a:r>
            <a:r>
              <a:rPr>
                <a:solidFill>
                  <a:srgbClr val="00B0F0"/>
                </a:solidFill>
              </a:rPr>
              <a:t>mechanisms</a:t>
            </a:r>
            <a:r>
              <a:t> underlying impacts </a:t>
            </a:r>
          </a:p>
          <a:p>
            <a:pPr marL="514350" indent="-514350">
              <a:spcBef>
                <a:spcPts val="1300"/>
              </a:spcBef>
              <a:buClr>
                <a:srgbClr val="00B0F0"/>
              </a:buClr>
              <a:buSzPct val="111000"/>
              <a:buFontTx/>
              <a:buAutoNum type="arabicParenR"/>
              <a:defRPr>
                <a:latin typeface="Arial"/>
                <a:ea typeface="Arial"/>
                <a:cs typeface="Arial"/>
                <a:sym typeface="Arial"/>
              </a:defRPr>
            </a:pPr>
            <a:r>
              <a:t>Build a </a:t>
            </a:r>
            <a:r>
              <a:rPr>
                <a:solidFill>
                  <a:srgbClr val="00B0F0"/>
                </a:solidFill>
              </a:rPr>
              <a:t>program theory </a:t>
            </a:r>
            <a:r>
              <a:t>linking CT and IPV</a:t>
            </a:r>
          </a:p>
          <a:p>
            <a:pPr marL="514350" indent="-514350">
              <a:spcBef>
                <a:spcPts val="1300"/>
              </a:spcBef>
              <a:buClr>
                <a:srgbClr val="00B0F0"/>
              </a:buClr>
              <a:buSzPct val="111000"/>
              <a:buFontTx/>
              <a:buAutoNum type="arabicParenR"/>
              <a:defRPr>
                <a:latin typeface="Arial"/>
                <a:ea typeface="Arial"/>
                <a:cs typeface="Arial"/>
                <a:sym typeface="Arial"/>
              </a:defRPr>
            </a:pPr>
            <a:r>
              <a:t>Propose promising </a:t>
            </a:r>
            <a:r>
              <a:rPr>
                <a:solidFill>
                  <a:srgbClr val="00B0F0"/>
                </a:solidFill>
              </a:rPr>
              <a:t>program design </a:t>
            </a:r>
            <a:r>
              <a:t>features and </a:t>
            </a:r>
            <a:r>
              <a:rPr>
                <a:solidFill>
                  <a:srgbClr val="00B0F0"/>
                </a:solidFill>
              </a:rPr>
              <a:t>research gaps </a:t>
            </a:r>
            <a:r>
              <a:t>needed to further understand linkages/leverage potential of CTs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Content Placeholder 5" descr="Content Placeholder 5">
            <a:hlinkClick r:id="rId2" action="ppaction://hlinksldjump"/>
          </p:cNvPr>
          <p:cNvPicPr>
            <a:picLocks noChangeAspect="1"/>
          </p:cNvPicPr>
          <p:nvPr/>
        </p:nvPicPr>
        <p:blipFill>
          <a:blip r:embed="rId3">
            <a:extLst/>
          </a:blip>
          <a:srcRect t="7113"/>
          <a:stretch>
            <a:fillRect/>
          </a:stretch>
        </p:blipFill>
        <p:spPr>
          <a:xfrm>
            <a:off x="838200" y="76200"/>
            <a:ext cx="2129927" cy="2612721"/>
          </a:xfrm>
          <a:prstGeom prst="rect">
            <a:avLst/>
          </a:prstGeom>
          <a:ln w="12700">
            <a:miter lim="400000"/>
          </a:ln>
        </p:spPr>
      </p:pic>
      <p:pic>
        <p:nvPicPr>
          <p:cNvPr id="230" name="Picture 6" descr="Picture 6">
            <a:hlinkClick r:id="rId2" action="ppaction://hlinksldjump"/>
          </p:cNvPr>
          <p:cNvPicPr>
            <a:picLocks noChangeAspect="1"/>
          </p:cNvPicPr>
          <p:nvPr/>
        </p:nvPicPr>
        <p:blipFill>
          <a:blip r:embed="rId4">
            <a:extLst/>
          </a:blip>
          <a:srcRect t="4876"/>
          <a:stretch>
            <a:fillRect/>
          </a:stretch>
        </p:blipFill>
        <p:spPr>
          <a:xfrm>
            <a:off x="3625458" y="68539"/>
            <a:ext cx="2167667" cy="2612722"/>
          </a:xfrm>
          <a:prstGeom prst="rect">
            <a:avLst/>
          </a:prstGeom>
          <a:ln w="12700">
            <a:miter lim="400000"/>
          </a:ln>
        </p:spPr>
      </p:pic>
      <p:pic>
        <p:nvPicPr>
          <p:cNvPr id="231" name="Picture 7" descr="Picture 7">
            <a:hlinkClick r:id="rId2" action="ppaction://hlinksldjump"/>
          </p:cNvPr>
          <p:cNvPicPr>
            <a:picLocks noChangeAspect="1"/>
          </p:cNvPicPr>
          <p:nvPr/>
        </p:nvPicPr>
        <p:blipFill>
          <a:blip r:embed="rId5">
            <a:extLst/>
          </a:blip>
          <a:srcRect t="5205"/>
          <a:stretch>
            <a:fillRect/>
          </a:stretch>
        </p:blipFill>
        <p:spPr>
          <a:xfrm>
            <a:off x="6553200" y="68539"/>
            <a:ext cx="2037760" cy="2611253"/>
          </a:xfrm>
          <a:prstGeom prst="rect">
            <a:avLst/>
          </a:prstGeom>
          <a:ln w="12700">
            <a:miter lim="400000"/>
          </a:ln>
        </p:spPr>
      </p:pic>
      <p:sp>
        <p:nvSpPr>
          <p:cNvPr id="232" name="TextBox 2"/>
          <p:cNvSpPr txBox="1"/>
          <p:nvPr/>
        </p:nvSpPr>
        <p:spPr>
          <a:xfrm>
            <a:off x="311647" y="2794839"/>
            <a:ext cx="2775081" cy="3030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a:latin typeface="Arial"/>
                <a:ea typeface="Arial"/>
                <a:cs typeface="Arial"/>
                <a:sym typeface="Arial"/>
              </a:defRPr>
            </a:pPr>
            <a:r>
              <a:t>4 quant &amp; 5 qual supported pathway</a:t>
            </a:r>
          </a:p>
          <a:p>
            <a:pPr marL="285750" indent="-285750">
              <a:buSzPct val="100000"/>
              <a:buFont typeface="Arial"/>
              <a:buChar cha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Linear linkages well supported by large body of rigorous literature</a:t>
            </a:r>
          </a:p>
          <a:p>
            <a:pPr marL="285750" indent="-285750">
              <a:buSzPct val="100000"/>
              <a:buFont typeface="Arial"/>
              <a:buChar cha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HH level mechanism, evolving from a pure income effect to emotional wellbeing</a:t>
            </a:r>
          </a:p>
        </p:txBody>
      </p:sp>
      <p:sp>
        <p:nvSpPr>
          <p:cNvPr id="233" name="TextBox 8"/>
          <p:cNvSpPr txBox="1"/>
          <p:nvPr/>
        </p:nvSpPr>
        <p:spPr>
          <a:xfrm>
            <a:off x="3114799" y="2780736"/>
            <a:ext cx="3362201" cy="22302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a:latin typeface="Arial"/>
                <a:ea typeface="Arial"/>
                <a:cs typeface="Arial"/>
                <a:sym typeface="Arial"/>
              </a:defRPr>
            </a:pPr>
            <a:r>
              <a:t>0 quant &amp; 4 qual supported pathway</a:t>
            </a:r>
          </a:p>
          <a:p>
            <a:pPr marL="285750" indent="-285750">
              <a:buSzPct val="100000"/>
              <a:buFont typeface="Arial"/>
              <a:buChar cha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Linear linkages supported by reviews &amp; select studies</a:t>
            </a:r>
          </a:p>
          <a:p>
            <a:pP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Evidence of no increases in temptation goods (particularly alcohol use)</a:t>
            </a:r>
          </a:p>
        </p:txBody>
      </p:sp>
      <p:sp>
        <p:nvSpPr>
          <p:cNvPr id="234" name="TextBox 9"/>
          <p:cNvSpPr txBox="1"/>
          <p:nvPr/>
        </p:nvSpPr>
        <p:spPr>
          <a:xfrm>
            <a:off x="6335722" y="2794839"/>
            <a:ext cx="2808279" cy="22302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a:latin typeface="Arial"/>
                <a:ea typeface="Arial"/>
                <a:cs typeface="Arial"/>
                <a:sym typeface="Arial"/>
              </a:defRPr>
            </a:pPr>
            <a:r>
              <a:t>11 quant &amp; 4 qual supported pathway</a:t>
            </a:r>
          </a:p>
          <a:p>
            <a:pPr marL="285750" indent="-285750">
              <a:buSzPct val="100000"/>
              <a:buFont typeface="Arial"/>
              <a:buChar cha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Large body of literature with mixed/inconclusive  findings</a:t>
            </a:r>
          </a:p>
          <a:p>
            <a:pPr marL="285750" indent="-285750">
              <a:buSzPct val="100000"/>
              <a:buFont typeface="Arial"/>
              <a:buChar char="•"/>
              <a:defRPr sz="1000">
                <a:latin typeface="Arial"/>
                <a:ea typeface="Arial"/>
                <a:cs typeface="Arial"/>
                <a:sym typeface="Arial"/>
              </a:defRPr>
            </a:pPr>
            <a:endParaRPr/>
          </a:p>
          <a:p>
            <a:pPr marL="285750" indent="-285750">
              <a:buSzPct val="100000"/>
              <a:buFont typeface="Arial"/>
              <a:buChar char="•"/>
              <a:defRPr>
                <a:latin typeface="Arial"/>
                <a:ea typeface="Arial"/>
                <a:cs typeface="Arial"/>
                <a:sym typeface="Arial"/>
              </a:defRPr>
            </a:pPr>
            <a:r>
              <a:t>Operates at individual level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xfrm>
            <a:off x="745998" y="228599"/>
            <a:ext cx="7886701" cy="951291"/>
          </a:xfrm>
          <a:prstGeom prst="rect">
            <a:avLst/>
          </a:prstGeom>
        </p:spPr>
        <p:txBody>
          <a:bodyPr/>
          <a:lstStyle>
            <a:lvl1pPr algn="ctr">
              <a:defRPr sz="3200" b="1">
                <a:latin typeface="Arial"/>
                <a:ea typeface="Arial"/>
                <a:cs typeface="Arial"/>
                <a:sym typeface="Arial"/>
              </a:defRPr>
            </a:lvl1pPr>
          </a:lstStyle>
          <a:p>
            <a:r>
              <a:t>Common gaps: Quant &amp; Qual</a:t>
            </a:r>
          </a:p>
        </p:txBody>
      </p:sp>
      <p:sp>
        <p:nvSpPr>
          <p:cNvPr id="237" name="Content Placeholder 2"/>
          <p:cNvSpPr txBox="1">
            <a:spLocks noGrp="1"/>
          </p:cNvSpPr>
          <p:nvPr>
            <p:ph type="body" idx="1"/>
          </p:nvPr>
        </p:nvSpPr>
        <p:spPr>
          <a:xfrm>
            <a:off x="419100" y="1155825"/>
            <a:ext cx="8305800" cy="4800601"/>
          </a:xfrm>
          <a:prstGeom prst="rect">
            <a:avLst/>
          </a:prstGeom>
        </p:spPr>
        <p:txBody>
          <a:bodyPr/>
          <a:lstStyle/>
          <a:p>
            <a:pPr marL="217170" indent="-217170" defTabSz="868680">
              <a:spcBef>
                <a:spcPts val="1200"/>
              </a:spcBef>
              <a:buClr>
                <a:srgbClr val="00B0F0"/>
              </a:buClr>
              <a:buSzPct val="111000"/>
              <a:defRPr sz="2470">
                <a:solidFill>
                  <a:srgbClr val="00B0F0"/>
                </a:solidFill>
                <a:latin typeface="Arial"/>
                <a:ea typeface="Arial"/>
                <a:cs typeface="Arial"/>
                <a:sym typeface="Arial"/>
              </a:defRPr>
            </a:pPr>
            <a:r>
              <a:t>Regional</a:t>
            </a:r>
            <a:r>
              <a:rPr>
                <a:solidFill>
                  <a:srgbClr val="000000"/>
                </a:solidFill>
              </a:rPr>
              <a:t>: SSA, MENA, Asia (both SA and EAP)—obvious contextual factors important—but we don’t know how</a:t>
            </a:r>
          </a:p>
          <a:p>
            <a:pPr marL="217170" indent="-217170" defTabSz="868680">
              <a:spcBef>
                <a:spcPts val="1200"/>
              </a:spcBef>
              <a:buClr>
                <a:srgbClr val="00B0F0"/>
              </a:buClr>
              <a:buSzPct val="111000"/>
              <a:defRPr sz="2470">
                <a:solidFill>
                  <a:srgbClr val="00B0F0"/>
                </a:solidFill>
                <a:latin typeface="Arial"/>
                <a:ea typeface="Arial"/>
                <a:cs typeface="Arial"/>
                <a:sym typeface="Arial"/>
              </a:defRPr>
            </a:pPr>
            <a:r>
              <a:t>Mixed method work</a:t>
            </a:r>
            <a:r>
              <a:rPr>
                <a:solidFill>
                  <a:srgbClr val="000000"/>
                </a:solidFill>
              </a:rPr>
              <a:t>: Only 1 study qualifying (Ecuador cash, food &amp; vouchers), difficult to triangulate findings—leaves unanswered questions</a:t>
            </a:r>
          </a:p>
          <a:p>
            <a:pPr marL="217170" indent="-217170" defTabSz="868680">
              <a:spcBef>
                <a:spcPts val="1200"/>
              </a:spcBef>
              <a:buClr>
                <a:srgbClr val="00B0F0"/>
              </a:buClr>
              <a:buSzPct val="111000"/>
              <a:defRPr sz="2470">
                <a:solidFill>
                  <a:srgbClr val="00B0F0"/>
                </a:solidFill>
                <a:latin typeface="Arial"/>
                <a:ea typeface="Arial"/>
                <a:cs typeface="Arial"/>
                <a:sym typeface="Arial"/>
              </a:defRPr>
            </a:pPr>
            <a:r>
              <a:t>Inter-disciplinary work</a:t>
            </a:r>
            <a:r>
              <a:rPr>
                <a:solidFill>
                  <a:srgbClr val="000000"/>
                </a:solidFill>
              </a:rPr>
              <a:t>: Study teams for quant tend to be dominated by Economists (all published papers in Econ journals) with 1-2 exceptions–qual more diverse (development studies or public health)</a:t>
            </a:r>
          </a:p>
          <a:p>
            <a:pPr marL="217170" indent="-217170" defTabSz="868680">
              <a:spcBef>
                <a:spcPts val="1200"/>
              </a:spcBef>
              <a:buClr>
                <a:srgbClr val="00B0F0"/>
              </a:buClr>
              <a:buSzPct val="111000"/>
              <a:defRPr sz="2470">
                <a:solidFill>
                  <a:srgbClr val="00B0F0"/>
                </a:solidFill>
                <a:latin typeface="Arial"/>
                <a:ea typeface="Arial"/>
                <a:cs typeface="Arial"/>
                <a:sym typeface="Arial"/>
              </a:defRPr>
            </a:pPr>
            <a:r>
              <a:t>Time horizons: </a:t>
            </a:r>
            <a:r>
              <a:rPr>
                <a:solidFill>
                  <a:srgbClr val="000000"/>
                </a:solidFill>
              </a:rPr>
              <a:t>Most evaluations are ‘snap shots’ so we have little understanding of how impact ‘accumulate’ over time horizons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1"/>
          <p:cNvSpPr txBox="1">
            <a:spLocks noGrp="1"/>
          </p:cNvSpPr>
          <p:nvPr>
            <p:ph type="title"/>
          </p:nvPr>
        </p:nvSpPr>
        <p:spPr>
          <a:xfrm>
            <a:off x="745998" y="304799"/>
            <a:ext cx="7886701" cy="951291"/>
          </a:xfrm>
          <a:prstGeom prst="rect">
            <a:avLst/>
          </a:prstGeom>
        </p:spPr>
        <p:txBody>
          <a:bodyPr/>
          <a:lstStyle>
            <a:lvl1pPr algn="ctr">
              <a:defRPr sz="3200" b="1">
                <a:latin typeface="Arial"/>
                <a:ea typeface="Arial"/>
                <a:cs typeface="Arial"/>
                <a:sym typeface="Arial"/>
              </a:defRPr>
            </a:lvl1pPr>
          </a:lstStyle>
          <a:p>
            <a:r>
              <a:t>Gaps: Quantitative</a:t>
            </a:r>
          </a:p>
        </p:txBody>
      </p:sp>
      <p:sp>
        <p:nvSpPr>
          <p:cNvPr id="240" name="Content Placeholder 2"/>
          <p:cNvSpPr txBox="1">
            <a:spLocks noGrp="1"/>
          </p:cNvSpPr>
          <p:nvPr>
            <p:ph type="body" idx="1"/>
          </p:nvPr>
        </p:nvSpPr>
        <p:spPr>
          <a:xfrm>
            <a:off x="536448" y="1371600"/>
            <a:ext cx="8305801" cy="4572000"/>
          </a:xfrm>
          <a:prstGeom prst="rect">
            <a:avLst/>
          </a:prstGeom>
        </p:spPr>
        <p:txBody>
          <a:bodyPr/>
          <a:lstStyle/>
          <a:p>
            <a:pPr marL="217170" indent="-217170" defTabSz="868680">
              <a:spcBef>
                <a:spcPts val="1200"/>
              </a:spcBef>
              <a:buClr>
                <a:srgbClr val="00B0F0"/>
              </a:buClr>
              <a:buSzPct val="111000"/>
              <a:defRPr sz="2470">
                <a:solidFill>
                  <a:srgbClr val="00B0F0"/>
                </a:solidFill>
                <a:latin typeface="Arial"/>
                <a:ea typeface="Arial"/>
                <a:cs typeface="Arial"/>
                <a:sym typeface="Arial"/>
              </a:defRPr>
            </a:pPr>
            <a:r>
              <a:t>Measurement </a:t>
            </a:r>
            <a:r>
              <a:rPr>
                <a:solidFill>
                  <a:srgbClr val="000000"/>
                </a:solidFill>
              </a:rPr>
              <a:t>of IPV improving, still focus on “experience of IPV” and not severity-frequency (intensive margin)</a:t>
            </a:r>
          </a:p>
          <a:p>
            <a:pPr marL="217170" indent="-217170" defTabSz="868680">
              <a:spcBef>
                <a:spcPts val="1200"/>
              </a:spcBef>
              <a:buClr>
                <a:srgbClr val="00B0F0"/>
              </a:buClr>
              <a:buSzPct val="111000"/>
              <a:defRPr sz="2470">
                <a:latin typeface="Arial"/>
                <a:ea typeface="Arial"/>
                <a:cs typeface="Arial"/>
                <a:sym typeface="Arial"/>
              </a:defRPr>
            </a:pPr>
            <a:r>
              <a:t>Lots of speculations around </a:t>
            </a:r>
            <a:r>
              <a:rPr>
                <a:solidFill>
                  <a:srgbClr val="00B0F0"/>
                </a:solidFill>
              </a:rPr>
              <a:t>mechanisms</a:t>
            </a:r>
            <a:r>
              <a:t>, particularly women’s empowerment: Almost no actual testing beyond ‘first step’ &amp; no evidence for pathway 2 (intra-household conflict)</a:t>
            </a:r>
          </a:p>
          <a:p>
            <a:pPr marL="217170" indent="-217170" defTabSz="868680">
              <a:spcBef>
                <a:spcPts val="1200"/>
              </a:spcBef>
              <a:buClr>
                <a:srgbClr val="00B0F0"/>
              </a:buClr>
              <a:buSzPct val="111000"/>
              <a:defRPr sz="2470">
                <a:latin typeface="Arial"/>
                <a:ea typeface="Arial"/>
                <a:cs typeface="Arial"/>
                <a:sym typeface="Arial"/>
              </a:defRPr>
            </a:pPr>
            <a:r>
              <a:t>Cash-plus and </a:t>
            </a:r>
            <a:r>
              <a:rPr>
                <a:solidFill>
                  <a:srgbClr val="00B0F0"/>
                </a:solidFill>
              </a:rPr>
              <a:t>bundled programs </a:t>
            </a:r>
            <a:r>
              <a:t>not able to break out contribution of different features (only 1 case = Bangladesh)</a:t>
            </a:r>
          </a:p>
          <a:p>
            <a:pPr marL="217170" indent="-217170" defTabSz="868680">
              <a:spcBef>
                <a:spcPts val="1200"/>
              </a:spcBef>
              <a:buClr>
                <a:srgbClr val="00B0F0"/>
              </a:buClr>
              <a:buSzPct val="111000"/>
              <a:defRPr sz="2470">
                <a:latin typeface="Arial"/>
                <a:ea typeface="Arial"/>
                <a:cs typeface="Arial"/>
                <a:sym typeface="Arial"/>
              </a:defRPr>
            </a:pPr>
            <a:r>
              <a:t>Does the</a:t>
            </a:r>
            <a:r>
              <a:rPr>
                <a:solidFill>
                  <a:srgbClr val="00B0F0"/>
                </a:solidFill>
              </a:rPr>
              <a:t> recipient </a:t>
            </a:r>
            <a:r>
              <a:t>matter? Only 1 case (Kenya) has randomization to men vs. women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xfrm>
            <a:off x="745998" y="304799"/>
            <a:ext cx="7886701" cy="951291"/>
          </a:xfrm>
          <a:prstGeom prst="rect">
            <a:avLst/>
          </a:prstGeom>
        </p:spPr>
        <p:txBody>
          <a:bodyPr/>
          <a:lstStyle>
            <a:lvl1pPr algn="ctr">
              <a:defRPr sz="3200" b="1">
                <a:latin typeface="Arial"/>
                <a:ea typeface="Arial"/>
                <a:cs typeface="Arial"/>
                <a:sym typeface="Arial"/>
              </a:defRPr>
            </a:lvl1pPr>
          </a:lstStyle>
          <a:p>
            <a:r>
              <a:t>Gaps: Quantitative (cont)</a:t>
            </a:r>
          </a:p>
        </p:txBody>
      </p:sp>
      <p:sp>
        <p:nvSpPr>
          <p:cNvPr id="243" name="Content Placeholder 2"/>
          <p:cNvSpPr txBox="1">
            <a:spLocks noGrp="1"/>
          </p:cNvSpPr>
          <p:nvPr>
            <p:ph type="body" idx="1"/>
          </p:nvPr>
        </p:nvSpPr>
        <p:spPr>
          <a:xfrm>
            <a:off x="536448" y="1524000"/>
            <a:ext cx="8305801" cy="4419600"/>
          </a:xfrm>
          <a:prstGeom prst="rect">
            <a:avLst/>
          </a:prstGeom>
        </p:spPr>
        <p:txBody>
          <a:bodyPr/>
          <a:lstStyle/>
          <a:p>
            <a:pPr marL="214884" indent="-214884" defTabSz="859536">
              <a:spcBef>
                <a:spcPts val="1200"/>
              </a:spcBef>
              <a:buClr>
                <a:srgbClr val="00B0F0"/>
              </a:buClr>
              <a:buSzPct val="111000"/>
              <a:defRPr sz="2256">
                <a:latin typeface="Arial"/>
                <a:ea typeface="Arial"/>
                <a:cs typeface="Arial"/>
                <a:sym typeface="Arial"/>
              </a:defRPr>
            </a:pPr>
            <a:r>
              <a:t>Majority of evaluations test some type of </a:t>
            </a:r>
            <a:r>
              <a:rPr>
                <a:solidFill>
                  <a:srgbClr val="00B0F0"/>
                </a:solidFill>
              </a:rPr>
              <a:t>heterogenous effect</a:t>
            </a:r>
            <a:r>
              <a:t>, but not done consistently – in some cases there are adverse effects, how do we interpret these within larger body of findings?</a:t>
            </a:r>
          </a:p>
          <a:p>
            <a:pPr marL="214884" indent="-214884" defTabSz="859536">
              <a:spcBef>
                <a:spcPts val="1200"/>
              </a:spcBef>
              <a:buClr>
                <a:srgbClr val="00B0F0"/>
              </a:buClr>
              <a:buSzPct val="111000"/>
              <a:defRPr sz="2256">
                <a:solidFill>
                  <a:srgbClr val="00B0F0"/>
                </a:solidFill>
                <a:latin typeface="Arial"/>
                <a:ea typeface="Arial"/>
                <a:cs typeface="Arial"/>
                <a:sym typeface="Arial"/>
              </a:defRPr>
            </a:pPr>
            <a:r>
              <a:t>Magnitude of impacts &amp; CE</a:t>
            </a:r>
            <a:r>
              <a:rPr>
                <a:solidFill>
                  <a:srgbClr val="000000"/>
                </a:solidFill>
              </a:rPr>
              <a:t>: Impacts are large (among 13 coefficients, decreases range from 11- 66% and 9 are over 30%), but no understanding of comparison to other interventions (cost-effectiveness)</a:t>
            </a:r>
          </a:p>
          <a:p>
            <a:pPr marL="214884" indent="-214884" defTabSz="859536">
              <a:spcBef>
                <a:spcPts val="1200"/>
              </a:spcBef>
              <a:buClr>
                <a:srgbClr val="00B0F0"/>
              </a:buClr>
              <a:buSzPct val="111000"/>
              <a:defRPr sz="2256">
                <a:solidFill>
                  <a:srgbClr val="00B0F0"/>
                </a:solidFill>
                <a:latin typeface="Arial"/>
                <a:ea typeface="Arial"/>
                <a:cs typeface="Arial"/>
                <a:sym typeface="Arial"/>
              </a:defRPr>
            </a:pPr>
            <a:r>
              <a:t>Administrative data</a:t>
            </a:r>
            <a:r>
              <a:rPr>
                <a:solidFill>
                  <a:srgbClr val="000000"/>
                </a:solidFill>
              </a:rPr>
              <a:t>: Three cases (Colombia, Brazil, Uruguay) use quasi-exp methods + administrative data (e.g. domestic assault reports, female homicides)—are there opportunities for leveraging (matching) existing large scale data in other regions?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xfrm>
            <a:off x="745998" y="228599"/>
            <a:ext cx="7886701" cy="951291"/>
          </a:xfrm>
          <a:prstGeom prst="rect">
            <a:avLst/>
          </a:prstGeom>
        </p:spPr>
        <p:txBody>
          <a:bodyPr/>
          <a:lstStyle>
            <a:lvl1pPr algn="ctr">
              <a:defRPr sz="3200" b="1">
                <a:latin typeface="Arial"/>
                <a:ea typeface="Arial"/>
                <a:cs typeface="Arial"/>
                <a:sym typeface="Arial"/>
              </a:defRPr>
            </a:lvl1pPr>
          </a:lstStyle>
          <a:p>
            <a:r>
              <a:t>Gaps: Qualitative</a:t>
            </a:r>
          </a:p>
        </p:txBody>
      </p:sp>
      <p:sp>
        <p:nvSpPr>
          <p:cNvPr id="246" name="Content Placeholder 2"/>
          <p:cNvSpPr txBox="1">
            <a:spLocks noGrp="1"/>
          </p:cNvSpPr>
          <p:nvPr>
            <p:ph type="body" idx="1"/>
          </p:nvPr>
        </p:nvSpPr>
        <p:spPr>
          <a:xfrm>
            <a:off x="471296" y="1371600"/>
            <a:ext cx="8436104" cy="4648200"/>
          </a:xfrm>
          <a:prstGeom prst="rect">
            <a:avLst/>
          </a:prstGeom>
        </p:spPr>
        <p:txBody>
          <a:bodyPr/>
          <a:lstStyle/>
          <a:p>
            <a:pPr marL="226313" indent="-226313" defTabSz="905255">
              <a:spcBef>
                <a:spcPts val="1200"/>
              </a:spcBef>
              <a:buClr>
                <a:srgbClr val="00B0F0"/>
              </a:buClr>
              <a:buSzPct val="111000"/>
              <a:defRPr sz="2574">
                <a:latin typeface="Arial"/>
                <a:ea typeface="Arial"/>
                <a:cs typeface="Arial"/>
                <a:sym typeface="Arial"/>
              </a:defRPr>
            </a:pPr>
            <a:r>
              <a:t>Lack of studies with an </a:t>
            </a:r>
            <a:r>
              <a:rPr>
                <a:solidFill>
                  <a:srgbClr val="00B0F0"/>
                </a:solidFill>
              </a:rPr>
              <a:t>explicit objective </a:t>
            </a:r>
            <a:r>
              <a:t>to test pathways between transfers and IPV (exception: Buller et al. 2016). </a:t>
            </a:r>
          </a:p>
          <a:p>
            <a:pPr marL="678941" lvl="1" indent="-226313" defTabSz="905255">
              <a:spcBef>
                <a:spcPts val="1200"/>
              </a:spcBef>
              <a:buClr>
                <a:srgbClr val="00B0F0"/>
              </a:buClr>
              <a:buSzPct val="111000"/>
              <a:defRPr sz="2178">
                <a:latin typeface="Arial"/>
                <a:ea typeface="Arial"/>
                <a:cs typeface="Arial"/>
                <a:sym typeface="Arial"/>
              </a:defRPr>
            </a:pPr>
            <a:r>
              <a:t>In most studies, the effect on IPV was a finding by chance.</a:t>
            </a:r>
            <a:endParaRPr sz="2376"/>
          </a:p>
          <a:p>
            <a:pPr marL="226313" indent="-226313" defTabSz="905255">
              <a:spcBef>
                <a:spcPts val="1200"/>
              </a:spcBef>
              <a:buClr>
                <a:srgbClr val="00B0F0"/>
              </a:buClr>
              <a:buSzPct val="111000"/>
              <a:defRPr sz="2574">
                <a:solidFill>
                  <a:srgbClr val="00B0F0"/>
                </a:solidFill>
                <a:latin typeface="Arial"/>
                <a:ea typeface="Arial"/>
                <a:cs typeface="Arial"/>
                <a:sym typeface="Arial"/>
              </a:defRPr>
            </a:pPr>
            <a:r>
              <a:t>Lack of clarity </a:t>
            </a:r>
            <a:r>
              <a:rPr>
                <a:solidFill>
                  <a:srgbClr val="000000"/>
                </a:solidFill>
              </a:rPr>
              <a:t>around definition of </a:t>
            </a:r>
            <a:r>
              <a:t>IPV</a:t>
            </a:r>
            <a:r>
              <a:rPr>
                <a:solidFill>
                  <a:srgbClr val="000000"/>
                </a:solidFill>
              </a:rPr>
              <a:t>; most studies included broader outcomes (e.g. GBV).</a:t>
            </a:r>
          </a:p>
          <a:p>
            <a:pPr marL="226313" indent="-226313" defTabSz="905255">
              <a:spcBef>
                <a:spcPts val="1200"/>
              </a:spcBef>
              <a:buClr>
                <a:srgbClr val="00B0F0"/>
              </a:buClr>
              <a:buSzPct val="111000"/>
              <a:defRPr sz="2574">
                <a:solidFill>
                  <a:srgbClr val="00B0F0"/>
                </a:solidFill>
                <a:latin typeface="Arial"/>
                <a:ea typeface="Arial"/>
                <a:cs typeface="Arial"/>
                <a:sym typeface="Arial"/>
              </a:defRPr>
            </a:pPr>
            <a:r>
              <a:t>Publication bias: </a:t>
            </a:r>
            <a:r>
              <a:rPr>
                <a:solidFill>
                  <a:srgbClr val="000000"/>
                </a:solidFill>
              </a:rPr>
              <a:t>Only 2 of the 8 studies were in peer-reviewed outlets (the rest were technical reports undertaken by NGOs). </a:t>
            </a:r>
          </a:p>
          <a:p>
            <a:pPr marL="678941" lvl="1" indent="-226313" defTabSz="905255">
              <a:spcBef>
                <a:spcPts val="1200"/>
              </a:spcBef>
              <a:buClr>
                <a:srgbClr val="00B0F0"/>
              </a:buClr>
              <a:buSzPct val="111000"/>
              <a:defRPr sz="2178">
                <a:latin typeface="Arial"/>
                <a:ea typeface="Arial"/>
                <a:cs typeface="Arial"/>
                <a:sym typeface="Arial"/>
              </a:defRPr>
            </a:pPr>
            <a:r>
              <a:t>This might either be due to a lack of an incentive to publish in journals or a dearth of well designed qualitative studies exploring pathways between CTs and IPV.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1"/>
          <p:cNvSpPr txBox="1">
            <a:spLocks noGrp="1"/>
          </p:cNvSpPr>
          <p:nvPr>
            <p:ph type="title"/>
          </p:nvPr>
        </p:nvSpPr>
        <p:spPr>
          <a:xfrm>
            <a:off x="745998" y="228599"/>
            <a:ext cx="7886701" cy="951291"/>
          </a:xfrm>
          <a:prstGeom prst="rect">
            <a:avLst/>
          </a:prstGeom>
        </p:spPr>
        <p:txBody>
          <a:bodyPr/>
          <a:lstStyle>
            <a:lvl1pPr algn="ctr">
              <a:defRPr sz="3200" b="1">
                <a:latin typeface="Arial"/>
                <a:ea typeface="Arial"/>
                <a:cs typeface="Arial"/>
                <a:sym typeface="Arial"/>
              </a:defRPr>
            </a:lvl1pPr>
          </a:lstStyle>
          <a:p>
            <a:r>
              <a:t>Gaps: Qualitative (cont)</a:t>
            </a:r>
          </a:p>
        </p:txBody>
      </p:sp>
      <p:sp>
        <p:nvSpPr>
          <p:cNvPr id="249" name="Content Placeholder 2"/>
          <p:cNvSpPr txBox="1">
            <a:spLocks noGrp="1"/>
          </p:cNvSpPr>
          <p:nvPr>
            <p:ph type="body" idx="1"/>
          </p:nvPr>
        </p:nvSpPr>
        <p:spPr>
          <a:xfrm>
            <a:off x="533400" y="1332288"/>
            <a:ext cx="8229600" cy="3696913"/>
          </a:xfrm>
          <a:prstGeom prst="rect">
            <a:avLst/>
          </a:prstGeom>
        </p:spPr>
        <p:txBody>
          <a:bodyPr/>
          <a:lstStyle/>
          <a:p>
            <a:pPr marL="217170" indent="-217170" defTabSz="868680">
              <a:spcBef>
                <a:spcPts val="1200"/>
              </a:spcBef>
              <a:buClr>
                <a:srgbClr val="00B0F0"/>
              </a:buClr>
              <a:buSzPct val="111000"/>
              <a:defRPr sz="2470">
                <a:latin typeface="Arial"/>
                <a:ea typeface="Arial"/>
                <a:cs typeface="Arial"/>
                <a:sym typeface="Arial"/>
              </a:defRPr>
            </a:pPr>
            <a:r>
              <a:t>Other than one study, majority of qualitative data was collected at </a:t>
            </a:r>
            <a:r>
              <a:rPr>
                <a:solidFill>
                  <a:srgbClr val="00B0F0"/>
                </a:solidFill>
              </a:rPr>
              <a:t>one point in time</a:t>
            </a:r>
            <a:r>
              <a:t> (usually at the end of the programme). In order to explore pathways and measure process of change over time, the qualitative component should be longitudinal.</a:t>
            </a:r>
          </a:p>
          <a:p>
            <a:pPr marL="0" indent="0" defTabSz="868680">
              <a:spcBef>
                <a:spcPts val="1200"/>
              </a:spcBef>
              <a:buSzTx/>
              <a:buNone/>
              <a:defRPr sz="2470">
                <a:latin typeface="Arial"/>
                <a:ea typeface="Arial"/>
                <a:cs typeface="Arial"/>
                <a:sym typeface="Arial"/>
              </a:defRPr>
            </a:pPr>
            <a:endParaRPr/>
          </a:p>
          <a:p>
            <a:pPr marL="217170" indent="-217170" defTabSz="868680">
              <a:spcBef>
                <a:spcPts val="1200"/>
              </a:spcBef>
              <a:buClr>
                <a:srgbClr val="00B0F0"/>
              </a:buClr>
              <a:buSzPct val="111000"/>
              <a:defRPr sz="2470">
                <a:latin typeface="Arial"/>
                <a:ea typeface="Arial"/>
                <a:cs typeface="Arial"/>
                <a:sym typeface="Arial"/>
              </a:defRPr>
            </a:pPr>
            <a:r>
              <a:t>Need to better understand how cash influences </a:t>
            </a:r>
            <a:r>
              <a:rPr>
                <a:solidFill>
                  <a:srgbClr val="00B0F0"/>
                </a:solidFill>
              </a:rPr>
              <a:t>different types of IPV</a:t>
            </a:r>
            <a:r>
              <a:t>, in particular emotional or economic violence that might be better explored further using qualitative methods.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xfrm>
            <a:off x="628650" y="365126"/>
            <a:ext cx="7886700" cy="1325563"/>
          </a:xfrm>
          <a:prstGeom prst="rect">
            <a:avLst/>
          </a:prstGeom>
        </p:spPr>
        <p:txBody>
          <a:bodyPr/>
          <a:lstStyle>
            <a:lvl1pPr algn="ctr">
              <a:defRPr sz="3200" b="1">
                <a:latin typeface="Arial"/>
                <a:ea typeface="Arial"/>
                <a:cs typeface="Arial"/>
                <a:sym typeface="Arial"/>
              </a:defRPr>
            </a:lvl1pPr>
          </a:lstStyle>
          <a:p>
            <a:r>
              <a:t>Program design features</a:t>
            </a:r>
          </a:p>
        </p:txBody>
      </p:sp>
      <p:sp>
        <p:nvSpPr>
          <p:cNvPr id="252" name="Content Placeholder 2"/>
          <p:cNvSpPr txBox="1">
            <a:spLocks noGrp="1"/>
          </p:cNvSpPr>
          <p:nvPr>
            <p:ph type="body" idx="1"/>
          </p:nvPr>
        </p:nvSpPr>
        <p:spPr>
          <a:xfrm>
            <a:off x="533400" y="1676400"/>
            <a:ext cx="8153400" cy="4495800"/>
          </a:xfrm>
          <a:prstGeom prst="rect">
            <a:avLst/>
          </a:prstGeom>
        </p:spPr>
        <p:txBody>
          <a:bodyPr/>
          <a:lstStyle/>
          <a:p>
            <a:endParaRPr/>
          </a:p>
        </p:txBody>
      </p:sp>
      <p:sp>
        <p:nvSpPr>
          <p:cNvPr id="253" name="Content Placeholder 2"/>
          <p:cNvSpPr txBox="1"/>
          <p:nvPr/>
        </p:nvSpPr>
        <p:spPr>
          <a:xfrm>
            <a:off x="377952" y="1638300"/>
            <a:ext cx="8153401" cy="45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07238" indent="-307238" defTabSz="877823">
              <a:spcBef>
                <a:spcPts val="600"/>
              </a:spcBef>
              <a:buClr>
                <a:srgbClr val="00B0F0"/>
              </a:buClr>
              <a:buSzPct val="110000"/>
              <a:buChar char="▪"/>
              <a:defRPr sz="2592">
                <a:latin typeface="Arial"/>
                <a:ea typeface="Arial"/>
                <a:cs typeface="Arial"/>
                <a:sym typeface="Arial"/>
              </a:defRPr>
            </a:pPr>
            <a:r>
              <a:t>Intra-HH relationships are key: design features to allow women to </a:t>
            </a:r>
            <a:r>
              <a:rPr>
                <a:solidFill>
                  <a:srgbClr val="00B0F0"/>
                </a:solidFill>
              </a:rPr>
              <a:t>retain control </a:t>
            </a:r>
            <a:r>
              <a:t>(messaging, frequency, size of transfer—but in theory is more better?)</a:t>
            </a:r>
            <a:endParaRPr sz="2784"/>
          </a:p>
          <a:p>
            <a:pPr marL="307238" indent="-307238" defTabSz="877823">
              <a:spcBef>
                <a:spcPts val="600"/>
              </a:spcBef>
              <a:buClr>
                <a:srgbClr val="00B0F0"/>
              </a:buClr>
              <a:buSzPct val="110000"/>
              <a:buChar char="▪"/>
              <a:defRPr sz="2592">
                <a:latin typeface="Arial"/>
                <a:ea typeface="Arial"/>
                <a:cs typeface="Arial"/>
                <a:sym typeface="Arial"/>
              </a:defRPr>
            </a:pPr>
            <a:r>
              <a:t>Woman as </a:t>
            </a:r>
            <a:r>
              <a:rPr>
                <a:solidFill>
                  <a:srgbClr val="00B0F0"/>
                </a:solidFill>
              </a:rPr>
              <a:t>transfer recipient</a:t>
            </a:r>
            <a:r>
              <a:t> appears important, but few tests of this theory</a:t>
            </a:r>
            <a:endParaRPr sz="2784"/>
          </a:p>
          <a:p>
            <a:pPr marL="307238" indent="-307238" defTabSz="877823">
              <a:spcBef>
                <a:spcPts val="600"/>
              </a:spcBef>
              <a:buClr>
                <a:srgbClr val="00B0F0"/>
              </a:buClr>
              <a:buSzPct val="110000"/>
              <a:buChar char="▪"/>
              <a:defRPr sz="2592">
                <a:solidFill>
                  <a:srgbClr val="00B0F0"/>
                </a:solidFill>
                <a:latin typeface="Arial"/>
                <a:ea typeface="Arial"/>
                <a:cs typeface="Arial"/>
                <a:sym typeface="Arial"/>
              </a:defRPr>
            </a:pPr>
            <a:r>
              <a:t>Plus components </a:t>
            </a:r>
            <a:r>
              <a:rPr>
                <a:solidFill>
                  <a:srgbClr val="000000"/>
                </a:solidFill>
              </a:rPr>
              <a:t>potential for synergies (and driver) of reductions in IPV, however cost of implementation must be considered—no evidence on these trade offs</a:t>
            </a:r>
            <a:endParaRPr sz="2784"/>
          </a:p>
          <a:p>
            <a:pPr marL="307238" indent="-307238" defTabSz="877823">
              <a:spcBef>
                <a:spcPts val="600"/>
              </a:spcBef>
              <a:buClr>
                <a:schemeClr val="accent2"/>
              </a:buClr>
              <a:buSzPct val="60000"/>
              <a:buChar char="◻"/>
              <a:defRPr sz="2784">
                <a:latin typeface="Garamond"/>
                <a:ea typeface="Garamond"/>
                <a:cs typeface="Garamond"/>
                <a:sym typeface="Garamond"/>
              </a:defRPr>
            </a:pPr>
            <a:endParaRPr sz="2784"/>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itle 1"/>
          <p:cNvSpPr txBox="1">
            <a:spLocks noGrp="1"/>
          </p:cNvSpPr>
          <p:nvPr>
            <p:ph type="title"/>
          </p:nvPr>
        </p:nvSpPr>
        <p:spPr>
          <a:xfrm>
            <a:off x="535336" y="236536"/>
            <a:ext cx="7886701" cy="1325564"/>
          </a:xfrm>
          <a:prstGeom prst="rect">
            <a:avLst/>
          </a:prstGeom>
        </p:spPr>
        <p:txBody>
          <a:bodyPr/>
          <a:lstStyle>
            <a:lvl1pPr algn="ctr">
              <a:defRPr sz="3200" b="1">
                <a:latin typeface="Arial"/>
                <a:ea typeface="Arial"/>
                <a:cs typeface="Arial"/>
                <a:sym typeface="Arial"/>
              </a:defRPr>
            </a:lvl1pPr>
          </a:lstStyle>
          <a:p>
            <a:r>
              <a:t>Broader questions</a:t>
            </a:r>
          </a:p>
        </p:txBody>
      </p:sp>
      <p:sp>
        <p:nvSpPr>
          <p:cNvPr id="256" name="Content Placeholder 2"/>
          <p:cNvSpPr txBox="1">
            <a:spLocks noGrp="1"/>
          </p:cNvSpPr>
          <p:nvPr>
            <p:ph type="body" idx="1"/>
          </p:nvPr>
        </p:nvSpPr>
        <p:spPr>
          <a:xfrm>
            <a:off x="533400" y="1676400"/>
            <a:ext cx="8153400" cy="4495800"/>
          </a:xfrm>
          <a:prstGeom prst="rect">
            <a:avLst/>
          </a:prstGeom>
        </p:spPr>
        <p:txBody>
          <a:bodyPr/>
          <a:lstStyle/>
          <a:p>
            <a:endParaRPr/>
          </a:p>
        </p:txBody>
      </p:sp>
      <p:sp>
        <p:nvSpPr>
          <p:cNvPr id="257" name="Content Placeholder 2"/>
          <p:cNvSpPr txBox="1"/>
          <p:nvPr/>
        </p:nvSpPr>
        <p:spPr>
          <a:xfrm>
            <a:off x="612648" y="1422625"/>
            <a:ext cx="8001001" cy="4673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20040" indent="-320040">
              <a:spcBef>
                <a:spcPts val="700"/>
              </a:spcBef>
              <a:buClr>
                <a:srgbClr val="00B0F0"/>
              </a:buClr>
              <a:buSzPct val="110000"/>
              <a:buChar char="▪"/>
              <a:defRPr sz="2700">
                <a:latin typeface="Arial"/>
                <a:ea typeface="Arial"/>
                <a:cs typeface="Arial"/>
                <a:sym typeface="Arial"/>
              </a:defRPr>
            </a:pPr>
            <a:r>
              <a:t>Do these promising impacts “translate” to </a:t>
            </a:r>
            <a:r>
              <a:rPr>
                <a:solidFill>
                  <a:srgbClr val="00B0F0"/>
                </a:solidFill>
              </a:rPr>
              <a:t>general populations of women </a:t>
            </a:r>
            <a:r>
              <a:t>(e.g. beyond rural poor—can we measure distributional impacts)?</a:t>
            </a:r>
            <a:endParaRPr sz="2900"/>
          </a:p>
          <a:p>
            <a:pPr marL="320040" indent="-320040">
              <a:spcBef>
                <a:spcPts val="700"/>
              </a:spcBef>
              <a:buClr>
                <a:srgbClr val="00B0F0"/>
              </a:buClr>
              <a:buSzPct val="110000"/>
              <a:buChar char="▪"/>
              <a:defRPr sz="2700">
                <a:latin typeface="Arial"/>
                <a:ea typeface="Arial"/>
                <a:cs typeface="Arial"/>
                <a:sym typeface="Arial"/>
              </a:defRPr>
            </a:pPr>
            <a:r>
              <a:t>Do impacts translate to </a:t>
            </a:r>
            <a:r>
              <a:rPr>
                <a:solidFill>
                  <a:srgbClr val="00B0F0"/>
                </a:solidFill>
              </a:rPr>
              <a:t>contributory programming</a:t>
            </a:r>
            <a:r>
              <a:t> (e.g. labor force, entrepreneurship programs)?</a:t>
            </a:r>
            <a:endParaRPr sz="2900"/>
          </a:p>
          <a:p>
            <a:pPr>
              <a:spcBef>
                <a:spcPts val="700"/>
              </a:spcBef>
              <a:defRPr sz="500">
                <a:latin typeface="Arial"/>
                <a:ea typeface="Arial"/>
                <a:cs typeface="Arial"/>
                <a:sym typeface="Arial"/>
              </a:defRPr>
            </a:pPr>
            <a:endParaRPr sz="2900"/>
          </a:p>
          <a:p>
            <a:pPr marL="320040" indent="-320040">
              <a:spcBef>
                <a:spcPts val="700"/>
              </a:spcBef>
              <a:buClr>
                <a:srgbClr val="00B0F0"/>
              </a:buClr>
              <a:buSzPct val="110000"/>
              <a:buChar char="▪"/>
              <a:defRPr sz="2700">
                <a:latin typeface="Arial"/>
                <a:ea typeface="Arial"/>
                <a:cs typeface="Arial"/>
                <a:sym typeface="Arial"/>
              </a:defRPr>
            </a:pPr>
            <a:r>
              <a:t>Are there ‘knock on’ effects for other types of </a:t>
            </a:r>
            <a:r>
              <a:rPr>
                <a:solidFill>
                  <a:srgbClr val="00B0F0"/>
                </a:solidFill>
              </a:rPr>
              <a:t>intra-familial violence </a:t>
            </a:r>
            <a:r>
              <a:t>(e.g. violence against children, co-wives etc.)?</a:t>
            </a:r>
            <a:endParaRPr sz="2900"/>
          </a:p>
          <a:p>
            <a:pPr marL="320040" indent="-320040">
              <a:spcBef>
                <a:spcPts val="700"/>
              </a:spcBef>
              <a:buClr>
                <a:srgbClr val="00B0F0"/>
              </a:buClr>
              <a:buSzPct val="110000"/>
              <a:buChar char="▪"/>
              <a:defRPr sz="2700">
                <a:solidFill>
                  <a:srgbClr val="00B0F0"/>
                </a:solidFill>
                <a:latin typeface="Arial"/>
                <a:ea typeface="Arial"/>
                <a:cs typeface="Arial"/>
                <a:sym typeface="Arial"/>
              </a:defRPr>
            </a:pPr>
            <a:r>
              <a:t>Sustainability</a:t>
            </a:r>
            <a:r>
              <a:rPr>
                <a:solidFill>
                  <a:srgbClr val="000000"/>
                </a:solidFill>
              </a:rPr>
              <a:t> of impacts?</a:t>
            </a:r>
            <a:endParaRPr sz="2900">
              <a:latin typeface="Garamond"/>
              <a:ea typeface="Garamond"/>
              <a:cs typeface="Garamond"/>
              <a:sym typeface="Garamon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4"/>
          <p:cNvSpPr txBox="1">
            <a:spLocks noGrp="1"/>
          </p:cNvSpPr>
          <p:nvPr>
            <p:ph type="title"/>
          </p:nvPr>
        </p:nvSpPr>
        <p:spPr>
          <a:xfrm>
            <a:off x="571500" y="152400"/>
            <a:ext cx="7886700" cy="1325563"/>
          </a:xfrm>
          <a:prstGeom prst="rect">
            <a:avLst/>
          </a:prstGeom>
        </p:spPr>
        <p:txBody>
          <a:bodyPr/>
          <a:lstStyle>
            <a:lvl1pPr algn="ctr">
              <a:defRPr sz="3200" b="1">
                <a:latin typeface="Arial"/>
                <a:ea typeface="Arial"/>
                <a:cs typeface="Arial"/>
                <a:sym typeface="Arial"/>
              </a:defRPr>
            </a:lvl1pPr>
          </a:lstStyle>
          <a:p>
            <a:r>
              <a:t>Study Design</a:t>
            </a:r>
          </a:p>
        </p:txBody>
      </p:sp>
      <p:sp>
        <p:nvSpPr>
          <p:cNvPr id="121" name="Content Placeholder 2"/>
          <p:cNvSpPr txBox="1"/>
          <p:nvPr/>
        </p:nvSpPr>
        <p:spPr>
          <a:xfrm>
            <a:off x="400050" y="1295400"/>
            <a:ext cx="8229600" cy="47638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93675" indent="-193675">
              <a:spcBef>
                <a:spcPts val="500"/>
              </a:spcBef>
              <a:buClr>
                <a:srgbClr val="0099FF"/>
              </a:buClr>
              <a:buSzPct val="100000"/>
              <a:buChar char="▪"/>
              <a:defRPr sz="2200">
                <a:solidFill>
                  <a:srgbClr val="00B0F0"/>
                </a:solidFill>
                <a:latin typeface="Arial"/>
                <a:ea typeface="Arial"/>
                <a:cs typeface="Arial"/>
                <a:sym typeface="Arial"/>
              </a:defRPr>
            </a:pPr>
            <a:r>
              <a:t>Studies identified via</a:t>
            </a:r>
            <a:r>
              <a:rPr>
                <a:solidFill>
                  <a:srgbClr val="000000"/>
                </a:solidFill>
              </a:rPr>
              <a:t>: scoping, expert interviews, electronic databases, forward and backward citation</a:t>
            </a:r>
          </a:p>
          <a:p>
            <a:pPr marL="555625" lvl="1" indent="-171450">
              <a:spcBef>
                <a:spcPts val="400"/>
              </a:spcBef>
              <a:buClr>
                <a:srgbClr val="0099FF"/>
              </a:buClr>
              <a:buSzPct val="130000"/>
              <a:buChar char="▪"/>
              <a:defRPr sz="1000">
                <a:latin typeface="Arial"/>
                <a:ea typeface="Arial"/>
                <a:cs typeface="Arial"/>
                <a:sym typeface="Arial"/>
              </a:defRPr>
            </a:pPr>
            <a:endParaRPr>
              <a:solidFill>
                <a:srgbClr val="000000"/>
              </a:solidFill>
            </a:endParaRPr>
          </a:p>
          <a:p>
            <a:pPr marL="193675" indent="-193675">
              <a:spcBef>
                <a:spcPts val="500"/>
              </a:spcBef>
              <a:buClr>
                <a:srgbClr val="0099FF"/>
              </a:buClr>
              <a:buSzPct val="100000"/>
              <a:buChar char="▪"/>
              <a:defRPr sz="2200">
                <a:latin typeface="Arial"/>
                <a:ea typeface="Arial"/>
                <a:cs typeface="Arial"/>
                <a:sym typeface="Arial"/>
              </a:defRPr>
            </a:pPr>
            <a:r>
              <a:t>Inclusion criteria (</a:t>
            </a:r>
            <a:r>
              <a:rPr>
                <a:solidFill>
                  <a:srgbClr val="00B0F0"/>
                </a:solidFill>
              </a:rPr>
              <a:t>14 quantitative &amp; 8 qualitative</a:t>
            </a:r>
            <a:r>
              <a:t>):</a:t>
            </a:r>
            <a:endParaRPr sz="2000"/>
          </a:p>
          <a:p>
            <a:pPr>
              <a:spcBef>
                <a:spcPts val="400"/>
              </a:spcBef>
              <a:defRPr sz="1000">
                <a:latin typeface="Arial"/>
                <a:ea typeface="Arial"/>
                <a:cs typeface="Arial"/>
                <a:sym typeface="Arial"/>
              </a:defRPr>
            </a:pPr>
            <a:endParaRPr sz="2000"/>
          </a:p>
          <a:p>
            <a:pPr marL="727075" lvl="1" indent="-342900">
              <a:lnSpc>
                <a:spcPct val="110000"/>
              </a:lnSpc>
              <a:buClr>
                <a:srgbClr val="0099FF"/>
              </a:buClr>
              <a:buSzPct val="100000"/>
              <a:buChar char="▪"/>
              <a:defRPr sz="2200">
                <a:latin typeface="Arial"/>
                <a:ea typeface="Arial"/>
                <a:cs typeface="Arial"/>
                <a:sym typeface="Arial"/>
              </a:defRPr>
            </a:pPr>
            <a:r>
              <a:t>Published or grey literature completed before June 2017</a:t>
            </a:r>
          </a:p>
          <a:p>
            <a:pPr marL="727075" lvl="1" indent="-342900">
              <a:lnSpc>
                <a:spcPct val="110000"/>
              </a:lnSpc>
              <a:buClr>
                <a:srgbClr val="0099FF"/>
              </a:buClr>
              <a:buSzPct val="100000"/>
              <a:buChar char="▪"/>
              <a:defRPr sz="2200">
                <a:solidFill>
                  <a:srgbClr val="00B0F0"/>
                </a:solidFill>
                <a:latin typeface="Arial"/>
                <a:ea typeface="Arial"/>
                <a:cs typeface="Arial"/>
                <a:sym typeface="Arial"/>
              </a:defRPr>
            </a:pPr>
            <a:r>
              <a:t>IPV</a:t>
            </a:r>
            <a:r>
              <a:rPr>
                <a:solidFill>
                  <a:srgbClr val="000000"/>
                </a:solidFill>
              </a:rPr>
              <a:t>: Physical, sexual, emotional, psychological, controlling behaviours between marital/cohabiting/dating partners </a:t>
            </a:r>
          </a:p>
          <a:p>
            <a:pPr marL="727075" lvl="1" indent="-342900">
              <a:lnSpc>
                <a:spcPct val="110000"/>
              </a:lnSpc>
              <a:buClr>
                <a:srgbClr val="0099FF"/>
              </a:buClr>
              <a:buSzPct val="100000"/>
              <a:buChar char="▪"/>
              <a:defRPr sz="2200">
                <a:solidFill>
                  <a:srgbClr val="00B0F0"/>
                </a:solidFill>
                <a:latin typeface="Arial"/>
                <a:ea typeface="Arial"/>
                <a:cs typeface="Arial"/>
                <a:sym typeface="Arial"/>
              </a:defRPr>
            </a:pPr>
            <a:r>
              <a:t>CT</a:t>
            </a:r>
            <a:r>
              <a:rPr>
                <a:solidFill>
                  <a:srgbClr val="000000"/>
                </a:solidFill>
              </a:rPr>
              <a:t>: CCTs, UCTs, one-time lump transfers, bundled</a:t>
            </a:r>
          </a:p>
          <a:p>
            <a:pPr marL="727075" lvl="1" indent="-342900">
              <a:lnSpc>
                <a:spcPct val="110000"/>
              </a:lnSpc>
              <a:buClr>
                <a:srgbClr val="0099FF"/>
              </a:buClr>
              <a:buSzPct val="100000"/>
              <a:buChar char="▪"/>
              <a:defRPr sz="2200">
                <a:solidFill>
                  <a:srgbClr val="00B0F0"/>
                </a:solidFill>
                <a:latin typeface="Arial"/>
                <a:ea typeface="Arial"/>
                <a:cs typeface="Arial"/>
                <a:sym typeface="Arial"/>
              </a:defRPr>
            </a:pPr>
            <a:r>
              <a:t>Quantitative</a:t>
            </a:r>
            <a:r>
              <a:rPr>
                <a:solidFill>
                  <a:srgbClr val="000000"/>
                </a:solidFill>
              </a:rPr>
              <a:t> if utilized an experimental or quasi-experimental design, including a rigorously defined counterfactual </a:t>
            </a:r>
          </a:p>
          <a:p>
            <a:pPr marL="727075" lvl="1" indent="-342900">
              <a:lnSpc>
                <a:spcPct val="110000"/>
              </a:lnSpc>
              <a:buClr>
                <a:srgbClr val="0099FF"/>
              </a:buClr>
              <a:buSzPct val="100000"/>
              <a:buChar char="▪"/>
              <a:defRPr sz="2200">
                <a:solidFill>
                  <a:srgbClr val="00B0F0"/>
                </a:solidFill>
                <a:latin typeface="Arial"/>
                <a:ea typeface="Arial"/>
                <a:cs typeface="Arial"/>
                <a:sym typeface="Arial"/>
              </a:defRPr>
            </a:pPr>
            <a:r>
              <a:t>Qualitative</a:t>
            </a:r>
            <a:r>
              <a:rPr b="1">
                <a:solidFill>
                  <a:srgbClr val="000000"/>
                </a:solidFill>
              </a:rPr>
              <a:t> </a:t>
            </a:r>
            <a:r>
              <a:rPr>
                <a:solidFill>
                  <a:srgbClr val="000000"/>
                </a:solidFill>
              </a:rPr>
              <a:t>if methodology sufficiently rigorous to be assessed as credible using the COREQ assessment tool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4"/>
          <p:cNvSpPr txBox="1">
            <a:spLocks noGrp="1"/>
          </p:cNvSpPr>
          <p:nvPr>
            <p:ph type="title"/>
          </p:nvPr>
        </p:nvSpPr>
        <p:spPr>
          <a:xfrm>
            <a:off x="571500" y="152401"/>
            <a:ext cx="7886700" cy="990601"/>
          </a:xfrm>
          <a:prstGeom prst="rect">
            <a:avLst/>
          </a:prstGeom>
        </p:spPr>
        <p:txBody>
          <a:bodyPr/>
          <a:lstStyle>
            <a:lvl1pPr algn="ctr">
              <a:defRPr sz="3200" b="1">
                <a:latin typeface="Arial"/>
                <a:ea typeface="Arial"/>
                <a:cs typeface="Arial"/>
                <a:sym typeface="Arial"/>
              </a:defRPr>
            </a:lvl1pPr>
          </a:lstStyle>
          <a:p>
            <a:r>
              <a:t>Program characteristics (22 studies)</a:t>
            </a:r>
          </a:p>
        </p:txBody>
      </p:sp>
      <p:sp>
        <p:nvSpPr>
          <p:cNvPr id="126" name="Content Placeholder 2"/>
          <p:cNvSpPr txBox="1">
            <a:spLocks noGrp="1"/>
          </p:cNvSpPr>
          <p:nvPr>
            <p:ph type="body" sz="quarter" idx="1"/>
          </p:nvPr>
        </p:nvSpPr>
        <p:spPr>
          <a:xfrm>
            <a:off x="387456" y="5332095"/>
            <a:ext cx="3771901" cy="800101"/>
          </a:xfrm>
          <a:prstGeom prst="rect">
            <a:avLst/>
          </a:prstGeom>
        </p:spPr>
        <p:txBody>
          <a:bodyPr/>
          <a:lstStyle/>
          <a:p>
            <a:pPr marL="187452" indent="-187452" defTabSz="749808">
              <a:buClr>
                <a:srgbClr val="00B0F0"/>
              </a:buClr>
              <a:buSzPct val="111000"/>
              <a:buFontTx/>
              <a:buChar char="▪"/>
              <a:defRPr sz="1476">
                <a:latin typeface="Arial"/>
                <a:ea typeface="Arial"/>
                <a:cs typeface="Arial"/>
                <a:sym typeface="Arial"/>
              </a:defRPr>
            </a:pPr>
            <a:r>
              <a:t>Nearly all programs targeted women (*Kenya, South Africa)</a:t>
            </a:r>
          </a:p>
          <a:p>
            <a:pPr marL="187452" indent="-187452" defTabSz="749808">
              <a:buClr>
                <a:srgbClr val="00B0F0"/>
              </a:buClr>
              <a:buSzPct val="111000"/>
              <a:buFontTx/>
              <a:buChar char="▪"/>
              <a:defRPr sz="1476">
                <a:latin typeface="Arial"/>
                <a:ea typeface="Arial"/>
                <a:cs typeface="Arial"/>
                <a:sym typeface="Arial"/>
              </a:defRPr>
            </a:pPr>
            <a:r>
              <a:t>10 quantitative &amp; 3 qualitative Govt run</a:t>
            </a:r>
          </a:p>
        </p:txBody>
      </p:sp>
      <p:sp>
        <p:nvSpPr>
          <p:cNvPr id="127" name="Title 4"/>
          <p:cNvSpPr txBox="1"/>
          <p:nvPr/>
        </p:nvSpPr>
        <p:spPr>
          <a:xfrm>
            <a:off x="1137688" y="1188469"/>
            <a:ext cx="2514601" cy="4572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90000"/>
              </a:lnSpc>
              <a:defRPr sz="2400" b="1">
                <a:latin typeface="Arial"/>
                <a:ea typeface="Arial"/>
                <a:cs typeface="Arial"/>
                <a:sym typeface="Arial"/>
              </a:defRPr>
            </a:lvl1pPr>
          </a:lstStyle>
          <a:p>
            <a:r>
              <a:t>Program type</a:t>
            </a:r>
          </a:p>
        </p:txBody>
      </p:sp>
      <p:sp>
        <p:nvSpPr>
          <p:cNvPr id="128" name="Content Placeholder 2"/>
          <p:cNvSpPr txBox="1"/>
          <p:nvPr/>
        </p:nvSpPr>
        <p:spPr>
          <a:xfrm>
            <a:off x="4571999" y="5221904"/>
            <a:ext cx="4598672" cy="30843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8600" indent="-228600">
              <a:lnSpc>
                <a:spcPct val="90000"/>
              </a:lnSpc>
              <a:spcBef>
                <a:spcPts val="1300"/>
              </a:spcBef>
              <a:buClr>
                <a:srgbClr val="00B0F0"/>
              </a:buClr>
              <a:buSzPct val="111000"/>
              <a:buChar char="▪"/>
              <a:defRPr>
                <a:latin typeface="Arial"/>
                <a:ea typeface="Arial"/>
                <a:cs typeface="Arial"/>
                <a:sym typeface="Arial"/>
              </a:defRPr>
            </a:pPr>
            <a:r>
              <a:t>‘Plus’: In-kind transfer; Education, health sector linkages; trainings; behavior change communication</a:t>
            </a:r>
            <a:endParaRPr sz="2800"/>
          </a:p>
          <a:p>
            <a:pPr marL="228600" indent="-228600">
              <a:lnSpc>
                <a:spcPct val="90000"/>
              </a:lnSpc>
              <a:spcBef>
                <a:spcPts val="1300"/>
              </a:spcBef>
              <a:buClr>
                <a:srgbClr val="00B0F0"/>
              </a:buClr>
              <a:buSzPct val="111000"/>
              <a:buChar char="▪"/>
              <a:defRPr>
                <a:latin typeface="Arial"/>
                <a:ea typeface="Arial"/>
                <a:cs typeface="Arial"/>
                <a:sym typeface="Arial"/>
              </a:defRPr>
            </a:pPr>
            <a:r>
              <a:t>Multiple in Mexico, Ecuador, Peru, Uganda</a:t>
            </a:r>
            <a:endParaRPr sz="2800"/>
          </a:p>
          <a:p>
            <a:pPr>
              <a:lnSpc>
                <a:spcPct val="90000"/>
              </a:lnSpc>
              <a:spcBef>
                <a:spcPts val="1300"/>
              </a:spcBef>
              <a:defRPr sz="2800">
                <a:latin typeface="Arial"/>
                <a:ea typeface="Arial"/>
                <a:cs typeface="Arial"/>
                <a:sym typeface="Arial"/>
              </a:defRPr>
            </a:pPr>
            <a:endParaRPr sz="2800"/>
          </a:p>
          <a:p>
            <a:pPr marL="228600" indent="-228600">
              <a:lnSpc>
                <a:spcPct val="90000"/>
              </a:lnSpc>
              <a:spcBef>
                <a:spcPts val="1300"/>
              </a:spcBef>
              <a:buClr>
                <a:srgbClr val="00B0F0"/>
              </a:buClr>
              <a:buSzPct val="111000"/>
              <a:buFont typeface="Arial"/>
              <a:buChar char="•"/>
              <a:defRPr sz="2800">
                <a:latin typeface="Arial"/>
                <a:ea typeface="Arial"/>
                <a:cs typeface="Arial"/>
                <a:sym typeface="Arial"/>
              </a:defRPr>
            </a:pPr>
            <a:endParaRPr sz="2800"/>
          </a:p>
        </p:txBody>
      </p:sp>
      <p:graphicFrame>
        <p:nvGraphicFramePr>
          <p:cNvPr id="129" name="Chart 10"/>
          <p:cNvGraphicFramePr/>
          <p:nvPr/>
        </p:nvGraphicFramePr>
        <p:xfrm>
          <a:off x="284156" y="1804038"/>
          <a:ext cx="3877028" cy="3154560"/>
        </p:xfrm>
        <a:graphic>
          <a:graphicData uri="http://schemas.openxmlformats.org/drawingml/2006/chart">
            <c:chart xmlns:c="http://schemas.openxmlformats.org/drawingml/2006/chart" xmlns:r="http://schemas.openxmlformats.org/officeDocument/2006/relationships" r:id="rId3"/>
          </a:graphicData>
        </a:graphic>
      </p:graphicFrame>
      <p:sp>
        <p:nvSpPr>
          <p:cNvPr id="130" name="Title 4"/>
          <p:cNvSpPr txBox="1"/>
          <p:nvPr/>
        </p:nvSpPr>
        <p:spPr>
          <a:xfrm>
            <a:off x="5142791" y="1154797"/>
            <a:ext cx="3457088" cy="43707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lnSpc>
                <a:spcPct val="90000"/>
              </a:lnSpc>
              <a:defRPr sz="2400" b="1">
                <a:latin typeface="Arial"/>
                <a:ea typeface="Arial"/>
                <a:cs typeface="Arial"/>
                <a:sym typeface="Arial"/>
              </a:defRPr>
            </a:lvl1pPr>
          </a:lstStyle>
          <a:p>
            <a:r>
              <a:t>Geographic Region</a:t>
            </a:r>
          </a:p>
        </p:txBody>
      </p:sp>
      <p:graphicFrame>
        <p:nvGraphicFramePr>
          <p:cNvPr id="131" name="Chart 12"/>
          <p:cNvGraphicFramePr/>
          <p:nvPr/>
        </p:nvGraphicFramePr>
        <p:xfrm>
          <a:off x="4502586" y="1912540"/>
          <a:ext cx="4239725" cy="31892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Chart 4"/>
          <p:cNvGraphicFramePr/>
          <p:nvPr/>
        </p:nvGraphicFramePr>
        <p:xfrm>
          <a:off x="341415" y="1795685"/>
          <a:ext cx="3820166" cy="3376863"/>
        </p:xfrm>
        <a:graphic>
          <a:graphicData uri="http://schemas.openxmlformats.org/drawingml/2006/chart">
            <c:chart xmlns:c="http://schemas.openxmlformats.org/drawingml/2006/chart" xmlns:r="http://schemas.openxmlformats.org/officeDocument/2006/relationships" r:id="rId2"/>
          </a:graphicData>
        </a:graphic>
      </p:graphicFrame>
      <p:sp>
        <p:nvSpPr>
          <p:cNvPr id="136" name="Content Placeholder 1"/>
          <p:cNvSpPr txBox="1">
            <a:spLocks noGrp="1"/>
          </p:cNvSpPr>
          <p:nvPr>
            <p:ph type="body" sz="quarter" idx="1"/>
          </p:nvPr>
        </p:nvSpPr>
        <p:spPr>
          <a:xfrm>
            <a:off x="547436" y="5596504"/>
            <a:ext cx="8112399" cy="1147311"/>
          </a:xfrm>
          <a:prstGeom prst="rect">
            <a:avLst/>
          </a:prstGeom>
        </p:spPr>
        <p:txBody>
          <a:bodyPr/>
          <a:lstStyle/>
          <a:p>
            <a:pPr>
              <a:lnSpc>
                <a:spcPct val="81000"/>
              </a:lnSpc>
              <a:defRPr sz="1800">
                <a:latin typeface="Arial"/>
                <a:ea typeface="Arial"/>
                <a:cs typeface="Arial"/>
                <a:sym typeface="Arial"/>
              </a:defRPr>
            </a:pPr>
            <a:r>
              <a:t>Majority of studies (73%) showed decreases, impacts stronger for physical/sexual </a:t>
            </a:r>
            <a:r>
              <a:rPr sz="1400"/>
              <a:t>(44% of sex/phys versus 38% of others)</a:t>
            </a:r>
          </a:p>
          <a:p>
            <a:pPr>
              <a:lnSpc>
                <a:spcPct val="81000"/>
              </a:lnSpc>
              <a:defRPr sz="1800">
                <a:latin typeface="Arial"/>
                <a:ea typeface="Arial"/>
                <a:cs typeface="Arial"/>
                <a:sym typeface="Arial"/>
              </a:defRPr>
            </a:pPr>
            <a:r>
              <a:t>Overall 36% of quant indicators significant &amp; negative; 2% significant &amp; positive</a:t>
            </a:r>
          </a:p>
        </p:txBody>
      </p:sp>
      <p:graphicFrame>
        <p:nvGraphicFramePr>
          <p:cNvPr id="137" name="Chart 6"/>
          <p:cNvGraphicFramePr/>
          <p:nvPr/>
        </p:nvGraphicFramePr>
        <p:xfrm>
          <a:off x="4051352" y="1814490"/>
          <a:ext cx="4646520" cy="3351462"/>
        </p:xfrm>
        <a:graphic>
          <a:graphicData uri="http://schemas.openxmlformats.org/drawingml/2006/chart">
            <c:chart xmlns:c="http://schemas.openxmlformats.org/drawingml/2006/chart" xmlns:r="http://schemas.openxmlformats.org/officeDocument/2006/relationships" r:id="rId3"/>
          </a:graphicData>
        </a:graphic>
      </p:graphicFrame>
      <p:sp>
        <p:nvSpPr>
          <p:cNvPr id="138" name="Title 4"/>
          <p:cNvSpPr txBox="1"/>
          <p:nvPr/>
        </p:nvSpPr>
        <p:spPr>
          <a:xfrm>
            <a:off x="241787" y="917491"/>
            <a:ext cx="4350267" cy="963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gn="ctr">
              <a:lnSpc>
                <a:spcPct val="90000"/>
              </a:lnSpc>
              <a:defRPr sz="2200" b="1">
                <a:latin typeface="Arial"/>
                <a:ea typeface="Arial"/>
                <a:cs typeface="Arial"/>
                <a:sym typeface="Arial"/>
              </a:defRPr>
            </a:pPr>
            <a:r>
              <a:t>Overall impacts on IPV</a:t>
            </a:r>
            <a:endParaRPr sz="4400">
              <a:latin typeface="Calibri Light"/>
              <a:ea typeface="Calibri Light"/>
              <a:cs typeface="Calibri Light"/>
              <a:sym typeface="Calibri Light"/>
            </a:endParaRPr>
          </a:p>
          <a:p>
            <a:pPr algn="ctr">
              <a:lnSpc>
                <a:spcPct val="90000"/>
              </a:lnSpc>
              <a:defRPr sz="2200" b="1">
                <a:latin typeface="Arial"/>
                <a:ea typeface="Arial"/>
                <a:cs typeface="Arial"/>
                <a:sym typeface="Arial"/>
              </a:defRPr>
            </a:pPr>
            <a:r>
              <a:t>[22 studies]</a:t>
            </a:r>
          </a:p>
        </p:txBody>
      </p:sp>
      <p:sp>
        <p:nvSpPr>
          <p:cNvPr id="139" name="Title 4"/>
          <p:cNvSpPr txBox="1"/>
          <p:nvPr/>
        </p:nvSpPr>
        <p:spPr>
          <a:xfrm>
            <a:off x="4530892" y="904713"/>
            <a:ext cx="4152901" cy="963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gn="ctr">
              <a:lnSpc>
                <a:spcPct val="90000"/>
              </a:lnSpc>
              <a:defRPr sz="2200" b="1">
                <a:latin typeface="Arial"/>
                <a:ea typeface="Arial"/>
                <a:cs typeface="Arial"/>
                <a:sym typeface="Arial"/>
              </a:defRPr>
            </a:pPr>
            <a:r>
              <a:t>Quantitative indicators</a:t>
            </a:r>
            <a:endParaRPr sz="4400">
              <a:latin typeface="Calibri Light"/>
              <a:ea typeface="Calibri Light"/>
              <a:cs typeface="Calibri Light"/>
              <a:sym typeface="Calibri Light"/>
            </a:endParaRPr>
          </a:p>
          <a:p>
            <a:pPr algn="ctr">
              <a:lnSpc>
                <a:spcPct val="90000"/>
              </a:lnSpc>
              <a:defRPr sz="2200" b="1">
                <a:latin typeface="Arial"/>
                <a:ea typeface="Arial"/>
                <a:cs typeface="Arial"/>
                <a:sym typeface="Arial"/>
              </a:defRPr>
            </a:pPr>
            <a:r>
              <a:t>[56 total by IPV type]</a:t>
            </a:r>
          </a:p>
        </p:txBody>
      </p:sp>
      <p:sp>
        <p:nvSpPr>
          <p:cNvPr id="140" name="Title 4"/>
          <p:cNvSpPr txBox="1">
            <a:spLocks noGrp="1"/>
          </p:cNvSpPr>
          <p:nvPr>
            <p:ph type="title"/>
          </p:nvPr>
        </p:nvSpPr>
        <p:spPr>
          <a:xfrm>
            <a:off x="571500" y="152401"/>
            <a:ext cx="7886700" cy="919157"/>
          </a:xfrm>
          <a:prstGeom prst="rect">
            <a:avLst/>
          </a:prstGeom>
        </p:spPr>
        <p:txBody>
          <a:bodyPr/>
          <a:lstStyle>
            <a:lvl1pPr algn="ctr">
              <a:defRPr sz="3200" b="1">
                <a:latin typeface="Arial"/>
                <a:ea typeface="Arial"/>
                <a:cs typeface="Arial"/>
                <a:sym typeface="Arial"/>
              </a:defRPr>
            </a:lvl1pPr>
          </a:lstStyle>
          <a:p>
            <a:r>
              <a:t>High-level results: Impacts</a:t>
            </a:r>
          </a:p>
        </p:txBody>
      </p:sp>
      <p:sp>
        <p:nvSpPr>
          <p:cNvPr id="141" name="11 of 14 studies…"/>
          <p:cNvSpPr txBox="1"/>
          <p:nvPr/>
        </p:nvSpPr>
        <p:spPr>
          <a:xfrm>
            <a:off x="5293482" y="2233930"/>
            <a:ext cx="1853021" cy="624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11 of 14 studies </a:t>
            </a:r>
          </a:p>
          <a:p>
            <a:r>
              <a:t>show reduction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628650" y="365126"/>
            <a:ext cx="7886700" cy="1325563"/>
          </a:xfrm>
          <a:prstGeom prst="rect">
            <a:avLst/>
          </a:prstGeom>
        </p:spPr>
        <p:txBody>
          <a:bodyPr/>
          <a:lstStyle/>
          <a:p>
            <a:r>
              <a:t>3 Main Pathways</a:t>
            </a:r>
          </a:p>
        </p:txBody>
      </p:sp>
      <p:pic>
        <p:nvPicPr>
          <p:cNvPr id="144" name="Content Placeholder 5" descr="Content Placeholder 5">
            <a:hlinkClick r:id="rId2" action="ppaction://hlinksldjump"/>
          </p:cNvPr>
          <p:cNvPicPr>
            <a:picLocks noChangeAspect="1"/>
          </p:cNvPicPr>
          <p:nvPr/>
        </p:nvPicPr>
        <p:blipFill>
          <a:blip r:embed="rId3">
            <a:extLst/>
          </a:blip>
          <a:stretch>
            <a:fillRect/>
          </a:stretch>
        </p:blipFill>
        <p:spPr>
          <a:xfrm>
            <a:off x="68272" y="1676400"/>
            <a:ext cx="2827329" cy="3733800"/>
          </a:xfrm>
          <a:prstGeom prst="rect">
            <a:avLst/>
          </a:prstGeom>
          <a:ln w="12700">
            <a:miter lim="400000"/>
          </a:ln>
        </p:spPr>
      </p:pic>
      <p:pic>
        <p:nvPicPr>
          <p:cNvPr id="145" name="Picture 6" descr="Picture 6">
            <a:hlinkClick r:id="rId2" action="ppaction://hlinksldjump"/>
          </p:cNvPr>
          <p:cNvPicPr>
            <a:picLocks noChangeAspect="1"/>
          </p:cNvPicPr>
          <p:nvPr/>
        </p:nvPicPr>
        <p:blipFill>
          <a:blip r:embed="rId4">
            <a:extLst/>
          </a:blip>
          <a:stretch>
            <a:fillRect/>
          </a:stretch>
        </p:blipFill>
        <p:spPr>
          <a:xfrm>
            <a:off x="3124200" y="1676849"/>
            <a:ext cx="2884689" cy="3809552"/>
          </a:xfrm>
          <a:prstGeom prst="rect">
            <a:avLst/>
          </a:prstGeom>
          <a:ln w="12700">
            <a:miter lim="400000"/>
          </a:ln>
        </p:spPr>
      </p:pic>
      <p:pic>
        <p:nvPicPr>
          <p:cNvPr id="146" name="Picture 7" descr="Picture 7">
            <a:hlinkClick r:id="rId2" action="ppaction://hlinksldjump"/>
          </p:cNvPr>
          <p:cNvPicPr>
            <a:picLocks noChangeAspect="1"/>
          </p:cNvPicPr>
          <p:nvPr/>
        </p:nvPicPr>
        <p:blipFill>
          <a:blip r:embed="rId5">
            <a:extLst/>
          </a:blip>
          <a:stretch>
            <a:fillRect/>
          </a:stretch>
        </p:blipFill>
        <p:spPr>
          <a:xfrm>
            <a:off x="6248401" y="1729310"/>
            <a:ext cx="2610215" cy="3528490"/>
          </a:xfrm>
          <a:prstGeom prst="rect">
            <a:avLst/>
          </a:prstGeom>
          <a:ln w="12700">
            <a:miter lim="400000"/>
          </a:ln>
        </p:spPr>
      </p:pic>
      <p:sp>
        <p:nvSpPr>
          <p:cNvPr id="147" name="Household level…"/>
          <p:cNvSpPr txBox="1"/>
          <p:nvPr/>
        </p:nvSpPr>
        <p:spPr>
          <a:xfrm>
            <a:off x="607182" y="5739130"/>
            <a:ext cx="1419063" cy="497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400"/>
            </a:pPr>
            <a:r>
              <a:t>Household level</a:t>
            </a:r>
          </a:p>
          <a:p>
            <a:pPr algn="ctr">
              <a:defRPr sz="1400"/>
            </a:pPr>
            <a:r>
              <a:t> impact</a:t>
            </a:r>
          </a:p>
        </p:txBody>
      </p:sp>
      <p:sp>
        <p:nvSpPr>
          <p:cNvPr id="148" name="Marital dynamic…"/>
          <p:cNvSpPr txBox="1"/>
          <p:nvPr/>
        </p:nvSpPr>
        <p:spPr>
          <a:xfrm>
            <a:off x="3856696" y="5739130"/>
            <a:ext cx="1430608" cy="497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400"/>
            </a:pPr>
            <a:r>
              <a:t>Marital dynamic</a:t>
            </a:r>
          </a:p>
          <a:p>
            <a:pPr algn="ctr">
              <a:defRPr sz="1400"/>
            </a:pPr>
            <a:r>
              <a:t>impact</a:t>
            </a:r>
          </a:p>
        </p:txBody>
      </p:sp>
      <p:sp>
        <p:nvSpPr>
          <p:cNvPr id="149" name="Woman specific…"/>
          <p:cNvSpPr txBox="1"/>
          <p:nvPr/>
        </p:nvSpPr>
        <p:spPr>
          <a:xfrm>
            <a:off x="6966890" y="5739130"/>
            <a:ext cx="1399355" cy="497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400"/>
            </a:pPr>
            <a:r>
              <a:t>Woman specific</a:t>
            </a:r>
          </a:p>
          <a:p>
            <a:pPr algn="ctr">
              <a:defRPr sz="1400"/>
            </a:pPr>
            <a:r>
              <a:t> impact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7"/>
          <p:cNvSpPr txBox="1"/>
          <p:nvPr/>
        </p:nvSpPr>
        <p:spPr>
          <a:xfrm>
            <a:off x="457200" y="5403501"/>
            <a:ext cx="6400800"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lvl1pPr>
          </a:lstStyle>
          <a:p>
            <a:r>
              <a:t>Linear linkages well supported by large body of rigorous literature</a:t>
            </a:r>
          </a:p>
        </p:txBody>
      </p:sp>
      <p:sp>
        <p:nvSpPr>
          <p:cNvPr id="152" name="Rectangle 8"/>
          <p:cNvSpPr txBox="1"/>
          <p:nvPr/>
        </p:nvSpPr>
        <p:spPr>
          <a:xfrm>
            <a:off x="457200" y="4807753"/>
            <a:ext cx="6400800"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lvl1pPr>
          </a:lstStyle>
          <a:p>
            <a:r>
              <a:t>4 quantitative and 5 qualitative supported this pathway</a:t>
            </a:r>
          </a:p>
        </p:txBody>
      </p:sp>
      <p:pic>
        <p:nvPicPr>
          <p:cNvPr id="153" name="Picture 9" descr="Picture 9"/>
          <p:cNvPicPr>
            <a:picLocks noChangeAspect="1"/>
          </p:cNvPicPr>
          <p:nvPr/>
        </p:nvPicPr>
        <p:blipFill>
          <a:blip r:embed="rId3">
            <a:extLst/>
          </a:blip>
          <a:stretch>
            <a:fillRect/>
          </a:stretch>
        </p:blipFill>
        <p:spPr>
          <a:xfrm>
            <a:off x="3200400" y="0"/>
            <a:ext cx="2590800" cy="2170984"/>
          </a:xfrm>
          <a:prstGeom prst="rect">
            <a:avLst/>
          </a:prstGeom>
          <a:ln w="12700">
            <a:miter lim="400000"/>
          </a:ln>
        </p:spPr>
      </p:pic>
      <p:grpSp>
        <p:nvGrpSpPr>
          <p:cNvPr id="156" name="Down Arrow 10"/>
          <p:cNvGrpSpPr/>
          <p:nvPr/>
        </p:nvGrpSpPr>
        <p:grpSpPr>
          <a:xfrm>
            <a:off x="7924800" y="2324740"/>
            <a:ext cx="990601" cy="1933433"/>
            <a:chOff x="0" y="0"/>
            <a:chExt cx="990600" cy="1933431"/>
          </a:xfrm>
        </p:grpSpPr>
        <p:sp>
          <p:nvSpPr>
            <p:cNvPr id="154" name="Shape"/>
            <p:cNvSpPr/>
            <p:nvPr/>
          </p:nvSpPr>
          <p:spPr>
            <a:xfrm>
              <a:off x="0" y="0"/>
              <a:ext cx="990601" cy="1933433"/>
            </a:xfrm>
            <a:custGeom>
              <a:avLst/>
              <a:gdLst/>
              <a:ahLst/>
              <a:cxnLst>
                <a:cxn ang="0">
                  <a:pos x="wd2" y="hd2"/>
                </a:cxn>
                <a:cxn ang="5400000">
                  <a:pos x="wd2" y="hd2"/>
                </a:cxn>
                <a:cxn ang="10800000">
                  <a:pos x="wd2" y="hd2"/>
                </a:cxn>
                <a:cxn ang="16200000">
                  <a:pos x="wd2" y="hd2"/>
                </a:cxn>
              </a:cxnLst>
              <a:rect l="0" t="0" r="r" b="b"/>
              <a:pathLst>
                <a:path w="21600" h="21600" extrusionOk="0">
                  <a:moveTo>
                    <a:pt x="0" y="16067"/>
                  </a:moveTo>
                  <a:lnTo>
                    <a:pt x="5400" y="16067"/>
                  </a:lnTo>
                  <a:lnTo>
                    <a:pt x="5400" y="0"/>
                  </a:lnTo>
                  <a:lnTo>
                    <a:pt x="16200" y="0"/>
                  </a:lnTo>
                  <a:lnTo>
                    <a:pt x="16200" y="16067"/>
                  </a:lnTo>
                  <a:lnTo>
                    <a:pt x="21600" y="16067"/>
                  </a:lnTo>
                  <a:lnTo>
                    <a:pt x="10800" y="21600"/>
                  </a:lnTo>
                  <a:close/>
                </a:path>
              </a:pathLst>
            </a:custGeom>
            <a:solidFill>
              <a:srgbClr val="ADB9CA"/>
            </a:solidFill>
            <a:ln w="6350" cap="flat">
              <a:solidFill>
                <a:srgbClr val="ADB9CA"/>
              </a:solidFill>
              <a:prstDash val="solid"/>
              <a:miter lim="800000"/>
            </a:ln>
            <a:effectLst/>
          </p:spPr>
          <p:txBody>
            <a:bodyPr wrap="square" lIns="45719" tIns="45719" rIns="45719" bIns="45719" numCol="1" anchor="ctr">
              <a:noAutofit/>
            </a:bodyPr>
            <a:lstStyle/>
            <a:p>
              <a:pPr algn="ctr"/>
              <a:endParaRPr/>
            </a:p>
          </p:txBody>
        </p:sp>
        <p:sp>
          <p:nvSpPr>
            <p:cNvPr id="155" name="IPV"/>
            <p:cNvSpPr txBox="1"/>
            <p:nvPr/>
          </p:nvSpPr>
          <p:spPr>
            <a:xfrm>
              <a:off x="247650" y="663820"/>
              <a:ext cx="4953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lstStyle>
            <a:p>
              <a:r>
                <a:t>IPV</a:t>
              </a:r>
            </a:p>
          </p:txBody>
        </p:sp>
      </p:grpSp>
      <p:pic>
        <p:nvPicPr>
          <p:cNvPr id="157" name="Content Placeholder 12" descr="Content Placeholder 12"/>
          <p:cNvPicPr>
            <a:picLocks noChangeAspect="1"/>
          </p:cNvPicPr>
          <p:nvPr/>
        </p:nvPicPr>
        <p:blipFill>
          <a:blip r:embed="rId4">
            <a:extLst/>
          </a:blip>
          <a:stretch>
            <a:fillRect/>
          </a:stretch>
        </p:blipFill>
        <p:spPr>
          <a:xfrm>
            <a:off x="76200" y="2324738"/>
            <a:ext cx="7620000" cy="1933434"/>
          </a:xfrm>
          <a:prstGeom prst="rect">
            <a:avLst/>
          </a:prstGeom>
          <a:ln w="12700">
            <a:miter lim="400000"/>
          </a:ln>
        </p:spPr>
      </p:pic>
      <p:sp>
        <p:nvSpPr>
          <p:cNvPr id="158" name="Rectangle 6"/>
          <p:cNvSpPr txBox="1"/>
          <p:nvPr/>
        </p:nvSpPr>
        <p:spPr>
          <a:xfrm>
            <a:off x="457200" y="6173568"/>
            <a:ext cx="6400800"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lvl1pPr>
          </a:lstStyle>
          <a:p>
            <a:r>
              <a:t>Household level mechanisms, evolving from a pure income effect to emotional wellbeing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p:cNvSpPr txBox="1">
            <a:spLocks noGrp="1"/>
          </p:cNvSpPr>
          <p:nvPr>
            <p:ph type="body" sz="quarter" idx="1"/>
          </p:nvPr>
        </p:nvSpPr>
        <p:spPr>
          <a:xfrm>
            <a:off x="4917616" y="394628"/>
            <a:ext cx="3638551" cy="1847402"/>
          </a:xfrm>
          <a:prstGeom prst="rect">
            <a:avLst/>
          </a:prstGeom>
        </p:spPr>
        <p:txBody>
          <a:bodyPr/>
          <a:lstStyle/>
          <a:p>
            <a:endParaRPr/>
          </a:p>
        </p:txBody>
      </p:sp>
      <p:sp>
        <p:nvSpPr>
          <p:cNvPr id="163" name="Rectangle 5"/>
          <p:cNvSpPr txBox="1"/>
          <p:nvPr/>
        </p:nvSpPr>
        <p:spPr>
          <a:xfrm>
            <a:off x="228599" y="365125"/>
            <a:ext cx="3843932"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latin typeface="Arial"/>
                <a:ea typeface="Arial"/>
                <a:cs typeface="Arial"/>
                <a:sym typeface="Arial"/>
              </a:defRPr>
            </a:lvl1pPr>
          </a:lstStyle>
          <a:p>
            <a:r>
              <a:t>		</a:t>
            </a:r>
          </a:p>
        </p:txBody>
      </p:sp>
      <p:sp>
        <p:nvSpPr>
          <p:cNvPr id="164" name="Rectangle 11"/>
          <p:cNvSpPr txBox="1"/>
          <p:nvPr/>
        </p:nvSpPr>
        <p:spPr>
          <a:xfrm>
            <a:off x="266700" y="1118810"/>
            <a:ext cx="4572000" cy="2263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i="1"/>
            </a:pPr>
            <a:r>
              <a:t>“Well, I think that it [relationship with partner] improved a lot, because as we were saying, the way to a man’s heart is his stomach, </a:t>
            </a:r>
            <a:r>
              <a:rPr b="1">
                <a:solidFill>
                  <a:srgbClr val="00B0F0"/>
                </a:solidFill>
              </a:rPr>
              <a:t>so the basic food improves the relationship</a:t>
            </a:r>
            <a:r>
              <a:rPr>
                <a:solidFill>
                  <a:srgbClr val="00B0F0"/>
                </a:solidFill>
              </a:rPr>
              <a:t>, and </a:t>
            </a:r>
            <a:r>
              <a:rPr b="1">
                <a:solidFill>
                  <a:srgbClr val="00B0F0"/>
                </a:solidFill>
              </a:rPr>
              <a:t>the family gets integrated</a:t>
            </a:r>
            <a:r>
              <a:t>…” </a:t>
            </a:r>
          </a:p>
          <a:p>
            <a:endParaRPr/>
          </a:p>
          <a:p>
            <a:pPr>
              <a:defRPr sz="1100"/>
            </a:pPr>
            <a:r>
              <a:t>Male from FGD in Cash, Food &amp; Voucher Transfers plus nutrition training in Northern Ecuador (Buller et al. 2016)</a:t>
            </a:r>
          </a:p>
        </p:txBody>
      </p:sp>
      <p:sp>
        <p:nvSpPr>
          <p:cNvPr id="165" name="Rectangle 13"/>
          <p:cNvSpPr txBox="1"/>
          <p:nvPr/>
        </p:nvSpPr>
        <p:spPr>
          <a:xfrm>
            <a:off x="255068" y="4038599"/>
            <a:ext cx="4572001" cy="157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i="1"/>
            </a:pPr>
            <a:r>
              <a:t>“Apart from the cash, we have been united as a group. </a:t>
            </a:r>
            <a:r>
              <a:rPr b="1">
                <a:solidFill>
                  <a:srgbClr val="00B0F0"/>
                </a:solidFill>
              </a:rPr>
              <a:t>The project has brought happiness in the family</a:t>
            </a:r>
            <a:r>
              <a:t>, as husbands and wives. It has also </a:t>
            </a:r>
            <a:r>
              <a:rPr b="1">
                <a:solidFill>
                  <a:srgbClr val="00B0F0"/>
                </a:solidFill>
              </a:rPr>
              <a:t>united parents to their bigger children</a:t>
            </a:r>
            <a:r>
              <a:t>.” </a:t>
            </a:r>
          </a:p>
          <a:p>
            <a:pPr>
              <a:defRPr sz="1100"/>
            </a:pPr>
            <a:r>
              <a:t>(Uganda, Nuwakora 2014, p.16)</a:t>
            </a:r>
          </a:p>
        </p:txBody>
      </p:sp>
      <p:pic>
        <p:nvPicPr>
          <p:cNvPr id="166" name="Picture 14" descr="Picture 14"/>
          <p:cNvPicPr>
            <a:picLocks noChangeAspect="1"/>
          </p:cNvPicPr>
          <p:nvPr/>
        </p:nvPicPr>
        <p:blipFill>
          <a:blip r:embed="rId2">
            <a:extLst/>
          </a:blip>
          <a:stretch>
            <a:fillRect/>
          </a:stretch>
        </p:blipFill>
        <p:spPr>
          <a:xfrm>
            <a:off x="4876800" y="685800"/>
            <a:ext cx="4212143" cy="55626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Content Placeholder 3" descr="Content Placeholder 3"/>
          <p:cNvPicPr>
            <a:picLocks noChangeAspect="1"/>
          </p:cNvPicPr>
          <p:nvPr/>
        </p:nvPicPr>
        <p:blipFill>
          <a:blip r:embed="rId3">
            <a:extLst/>
          </a:blip>
          <a:stretch>
            <a:fillRect/>
          </a:stretch>
        </p:blipFill>
        <p:spPr>
          <a:xfrm>
            <a:off x="152400" y="2362200"/>
            <a:ext cx="7543800" cy="1904234"/>
          </a:xfrm>
          <a:prstGeom prst="rect">
            <a:avLst/>
          </a:prstGeom>
          <a:ln w="12700">
            <a:miter lim="400000"/>
          </a:ln>
        </p:spPr>
      </p:pic>
      <p:pic>
        <p:nvPicPr>
          <p:cNvPr id="169" name="Picture 5" descr="Picture 5"/>
          <p:cNvPicPr>
            <a:picLocks noChangeAspect="1"/>
          </p:cNvPicPr>
          <p:nvPr/>
        </p:nvPicPr>
        <p:blipFill>
          <a:blip r:embed="rId4">
            <a:extLst/>
          </a:blip>
          <a:stretch>
            <a:fillRect/>
          </a:stretch>
        </p:blipFill>
        <p:spPr>
          <a:xfrm>
            <a:off x="2743200" y="-164842"/>
            <a:ext cx="3048000" cy="2527042"/>
          </a:xfrm>
          <a:prstGeom prst="rect">
            <a:avLst/>
          </a:prstGeom>
          <a:ln w="12700">
            <a:miter lim="400000"/>
          </a:ln>
        </p:spPr>
      </p:pic>
      <p:grpSp>
        <p:nvGrpSpPr>
          <p:cNvPr id="172" name="Down Arrow 6"/>
          <p:cNvGrpSpPr/>
          <p:nvPr/>
        </p:nvGrpSpPr>
        <p:grpSpPr>
          <a:xfrm>
            <a:off x="7772400" y="1447800"/>
            <a:ext cx="990601" cy="1928843"/>
            <a:chOff x="0" y="0"/>
            <a:chExt cx="990600" cy="1928841"/>
          </a:xfrm>
        </p:grpSpPr>
        <p:sp>
          <p:nvSpPr>
            <p:cNvPr id="170" name="Shape"/>
            <p:cNvSpPr/>
            <p:nvPr/>
          </p:nvSpPr>
          <p:spPr>
            <a:xfrm>
              <a:off x="0" y="0"/>
              <a:ext cx="990601" cy="1928843"/>
            </a:xfrm>
            <a:custGeom>
              <a:avLst/>
              <a:gdLst/>
              <a:ahLst/>
              <a:cxnLst>
                <a:cxn ang="0">
                  <a:pos x="wd2" y="hd2"/>
                </a:cxn>
                <a:cxn ang="5400000">
                  <a:pos x="wd2" y="hd2"/>
                </a:cxn>
                <a:cxn ang="10800000">
                  <a:pos x="wd2" y="hd2"/>
                </a:cxn>
                <a:cxn ang="16200000">
                  <a:pos x="wd2" y="hd2"/>
                </a:cxn>
              </a:cxnLst>
              <a:rect l="0" t="0" r="r" b="b"/>
              <a:pathLst>
                <a:path w="21600" h="21600" extrusionOk="0">
                  <a:moveTo>
                    <a:pt x="0" y="16053"/>
                  </a:moveTo>
                  <a:lnTo>
                    <a:pt x="5400" y="16053"/>
                  </a:lnTo>
                  <a:lnTo>
                    <a:pt x="5400" y="0"/>
                  </a:lnTo>
                  <a:lnTo>
                    <a:pt x="16200" y="0"/>
                  </a:lnTo>
                  <a:lnTo>
                    <a:pt x="16200" y="16053"/>
                  </a:lnTo>
                  <a:lnTo>
                    <a:pt x="21600" y="16053"/>
                  </a:lnTo>
                  <a:lnTo>
                    <a:pt x="10800" y="21600"/>
                  </a:lnTo>
                  <a:close/>
                </a:path>
              </a:pathLst>
            </a:custGeom>
            <a:solidFill>
              <a:srgbClr val="ADB9CA"/>
            </a:solidFill>
            <a:ln w="6350" cap="flat">
              <a:solidFill>
                <a:srgbClr val="8497B0"/>
              </a:solidFill>
              <a:prstDash val="solid"/>
              <a:miter lim="800000"/>
            </a:ln>
            <a:effectLst/>
          </p:spPr>
          <p:txBody>
            <a:bodyPr wrap="square" lIns="45719" tIns="45719" rIns="45719" bIns="45719" numCol="1" anchor="ctr">
              <a:noAutofit/>
            </a:bodyPr>
            <a:lstStyle/>
            <a:p>
              <a:pPr algn="ctr"/>
              <a:endParaRPr/>
            </a:p>
          </p:txBody>
        </p:sp>
        <p:sp>
          <p:nvSpPr>
            <p:cNvPr id="171" name="IPV"/>
            <p:cNvSpPr txBox="1"/>
            <p:nvPr/>
          </p:nvSpPr>
          <p:spPr>
            <a:xfrm>
              <a:off x="247650" y="661525"/>
              <a:ext cx="4953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lstStyle>
            <a:p>
              <a:r>
                <a:t>IPV</a:t>
              </a:r>
            </a:p>
          </p:txBody>
        </p:sp>
      </p:grpSp>
      <p:grpSp>
        <p:nvGrpSpPr>
          <p:cNvPr id="175" name="Up Arrow 7"/>
          <p:cNvGrpSpPr/>
          <p:nvPr/>
        </p:nvGrpSpPr>
        <p:grpSpPr>
          <a:xfrm>
            <a:off x="7772400" y="3555358"/>
            <a:ext cx="990601" cy="1981201"/>
            <a:chOff x="0" y="0"/>
            <a:chExt cx="990600" cy="1981200"/>
          </a:xfrm>
        </p:grpSpPr>
        <p:sp>
          <p:nvSpPr>
            <p:cNvPr id="173" name="Shape"/>
            <p:cNvSpPr/>
            <p:nvPr/>
          </p:nvSpPr>
          <p:spPr>
            <a:xfrm>
              <a:off x="0" y="0"/>
              <a:ext cx="990601" cy="198120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rgbClr val="ADB9CA"/>
            </a:solidFill>
            <a:ln w="12700" cap="flat">
              <a:solidFill>
                <a:srgbClr val="8497B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4" name="IPV"/>
            <p:cNvSpPr txBox="1"/>
            <p:nvPr/>
          </p:nvSpPr>
          <p:spPr>
            <a:xfrm>
              <a:off x="247650" y="935354"/>
              <a:ext cx="4953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lstStyle>
            <a:p>
              <a:r>
                <a:t>IPV</a:t>
              </a:r>
            </a:p>
          </p:txBody>
        </p:sp>
      </p:grpSp>
      <p:sp>
        <p:nvSpPr>
          <p:cNvPr id="176" name="Rectangle 8"/>
          <p:cNvSpPr txBox="1"/>
          <p:nvPr/>
        </p:nvSpPr>
        <p:spPr>
          <a:xfrm>
            <a:off x="304800" y="4571999"/>
            <a:ext cx="7315200"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1300"/>
              </a:spcBef>
              <a:buClr>
                <a:srgbClr val="00B0F0"/>
              </a:buClr>
              <a:buSzPct val="111000"/>
              <a:buChar char="✓"/>
              <a:defRPr>
                <a:latin typeface="Arial"/>
                <a:ea typeface="Arial"/>
                <a:cs typeface="Arial"/>
                <a:sym typeface="Arial"/>
              </a:defRPr>
            </a:pPr>
            <a:r>
              <a:t>0 </a:t>
            </a:r>
            <a:r>
              <a:rPr>
                <a:solidFill>
                  <a:srgbClr val="00B0F0"/>
                </a:solidFill>
              </a:rPr>
              <a:t>quantitative</a:t>
            </a:r>
            <a:r>
              <a:t> and 7 </a:t>
            </a:r>
            <a:r>
              <a:rPr>
                <a:solidFill>
                  <a:srgbClr val="00B0F0"/>
                </a:solidFill>
              </a:rPr>
              <a:t>qualitative</a:t>
            </a:r>
            <a:r>
              <a:t> supported pathway</a:t>
            </a:r>
          </a:p>
        </p:txBody>
      </p:sp>
      <p:sp>
        <p:nvSpPr>
          <p:cNvPr id="177" name="Rectangle 9"/>
          <p:cNvSpPr txBox="1"/>
          <p:nvPr/>
        </p:nvSpPr>
        <p:spPr>
          <a:xfrm>
            <a:off x="304800" y="5040867"/>
            <a:ext cx="7282313"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defRPr>
                <a:latin typeface="Arial"/>
                <a:ea typeface="Arial"/>
                <a:cs typeface="Arial"/>
                <a:sym typeface="Arial"/>
              </a:defRPr>
            </a:lvl1pPr>
          </a:lstStyle>
          <a:p>
            <a:r>
              <a:t>Linear linkages supported by reviews and select studies</a:t>
            </a:r>
          </a:p>
        </p:txBody>
      </p:sp>
      <p:sp>
        <p:nvSpPr>
          <p:cNvPr id="178" name="Rectangle 10"/>
          <p:cNvSpPr txBox="1"/>
          <p:nvPr/>
        </p:nvSpPr>
        <p:spPr>
          <a:xfrm>
            <a:off x="304800" y="5486399"/>
            <a:ext cx="7282313"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defRPr>
                <a:latin typeface="Arial"/>
                <a:ea typeface="Arial"/>
                <a:cs typeface="Arial"/>
                <a:sym typeface="Arial"/>
              </a:defRPr>
            </a:lvl1pPr>
          </a:lstStyle>
          <a:p>
            <a:r>
              <a:t>Effect of cash of cash on marital dynamics and conflict</a:t>
            </a:r>
          </a:p>
        </p:txBody>
      </p:sp>
      <p:sp>
        <p:nvSpPr>
          <p:cNvPr id="179" name="Rectangle 13"/>
          <p:cNvSpPr txBox="1"/>
          <p:nvPr/>
        </p:nvSpPr>
        <p:spPr>
          <a:xfrm>
            <a:off x="304800" y="5867400"/>
            <a:ext cx="7282313" cy="88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85750" indent="-285750">
              <a:spcBef>
                <a:spcPts val="1300"/>
              </a:spcBef>
              <a:buClr>
                <a:srgbClr val="00B0F0"/>
              </a:buClr>
              <a:buSzPct val="111000"/>
              <a:buChar char="✓"/>
              <a:defRPr>
                <a:latin typeface="Arial"/>
                <a:ea typeface="Arial"/>
                <a:cs typeface="Arial"/>
                <a:sym typeface="Arial"/>
              </a:defRPr>
            </a:lvl1pPr>
          </a:lstStyle>
          <a:p>
            <a:r>
              <a:t>Less evidence on money used for temptation goods, although less evidence available on certain types of temptation goods (i.e. gambling, prostitution)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7F2D9"/>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7F2D9"/>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2316</Words>
  <Application>Microsoft Office PowerPoint</Application>
  <PresentationFormat>On-screen Show (4:3)</PresentationFormat>
  <Paragraphs>183</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Garamond</vt:lpstr>
      <vt:lpstr>Office Theme</vt:lpstr>
      <vt:lpstr>A Mixed Methods Review of Cash Transfers  &amp; Intimate Partner Violence in LMICs  *An Inside View*   AM Buller, A Peterman, M Ranganathan,  A Bleile, M Hidrobo &amp; L Heise  </vt:lpstr>
      <vt:lpstr>Overall Aims</vt:lpstr>
      <vt:lpstr>Study Design</vt:lpstr>
      <vt:lpstr>Program characteristics (22 studies)</vt:lpstr>
      <vt:lpstr>High-level results: Impacts</vt:lpstr>
      <vt:lpstr>3 Main Pathways</vt:lpstr>
      <vt:lpstr>PowerPoint Presentation</vt:lpstr>
      <vt:lpstr>PowerPoint Presentation</vt:lpstr>
      <vt:lpstr>PowerPoint Presentation</vt:lpstr>
      <vt:lpstr>PowerPoint Presentation</vt:lpstr>
      <vt:lpstr>PowerPoint Presentation</vt:lpstr>
      <vt:lpstr>PowerPoint Presentation</vt:lpstr>
      <vt:lpstr>Programme Theory</vt:lpstr>
      <vt:lpstr>Program design features</vt:lpstr>
      <vt:lpstr>Conclusions &amp; research gaps</vt:lpstr>
      <vt:lpstr>Acknowledgements</vt:lpstr>
      <vt:lpstr>Works cited &amp; additional information</vt:lpstr>
      <vt:lpstr>PowerPoint Presentation</vt:lpstr>
      <vt:lpstr>PowerPoint Presentation</vt:lpstr>
      <vt:lpstr>PowerPoint Presentation</vt:lpstr>
      <vt:lpstr>Common gaps: Quant &amp; Qual</vt:lpstr>
      <vt:lpstr>Gaps: Quantitative</vt:lpstr>
      <vt:lpstr>Gaps: Quantitative (cont)</vt:lpstr>
      <vt:lpstr>Gaps: Qualitative</vt:lpstr>
      <vt:lpstr>Gaps: Qualitative (cont)</vt:lpstr>
      <vt:lpstr>Program design features</vt:lpstr>
      <vt:lpstr>Broader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Mixed Methods Review of Cash Transfers  &amp; Intimate Partner Violence in LMICs  *An Inside View*   AM Buller, A Peterman, M Ranganathan,  A Bleile, M Hidrobo &amp; L Heise  </dc:title>
  <dc:creator>Laura Bloom</dc:creator>
  <cp:lastModifiedBy>Laura Bloom</cp:lastModifiedBy>
  <cp:revision>1</cp:revision>
  <dcterms:modified xsi:type="dcterms:W3CDTF">2018-09-19T17:41:48Z</dcterms:modified>
</cp:coreProperties>
</file>